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7"/>
  </p:notesMasterIdLst>
  <p:sldIdLst>
    <p:sldId id="1507" r:id="rId5"/>
    <p:sldId id="1502" r:id="rId6"/>
    <p:sldId id="1503" r:id="rId7"/>
    <p:sldId id="1461" r:id="rId8"/>
    <p:sldId id="1492" r:id="rId9"/>
    <p:sldId id="1504" r:id="rId10"/>
    <p:sldId id="1505" r:id="rId11"/>
    <p:sldId id="1506" r:id="rId12"/>
    <p:sldId id="1464" r:id="rId13"/>
    <p:sldId id="266" r:id="rId14"/>
    <p:sldId id="1494" r:id="rId15"/>
    <p:sldId id="393" r:id="rId16"/>
    <p:sldId id="1501" r:id="rId17"/>
    <p:sldId id="1488" r:id="rId18"/>
    <p:sldId id="1489" r:id="rId19"/>
    <p:sldId id="1490" r:id="rId20"/>
    <p:sldId id="1491" r:id="rId21"/>
    <p:sldId id="1493" r:id="rId22"/>
    <p:sldId id="396" r:id="rId23"/>
    <p:sldId id="1495" r:id="rId24"/>
    <p:sldId id="1465" r:id="rId25"/>
    <p:sldId id="1425" r:id="rId26"/>
  </p:sldIdLst>
  <p:sldSz cx="9144000" cy="5143500" type="screen16x9"/>
  <p:notesSz cx="6858000" cy="9144000"/>
  <p:custDataLst>
    <p:tags r:id="rId28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81EADA-B33A-31CA-FE0C-129C4F82D78C}" name="Maillard, Alexiane" initials="MA" userId="Maillard, Alexiane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F7FC10-9C95-42E5-ADC4-B637B56793B6}" v="18" dt="2023-10-02T11:13:18.968"/>
    <p1510:client id="{D1867EBE-6493-4D38-AF20-9BDD02DD4C39}" v="31" dt="2023-10-05T12:15:15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72" y="42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F3C46-3F11-47F1-8233-2D2A4F656EAA}" type="datetimeFigureOut">
              <a:rPr lang="de-DE" smtClean="0"/>
              <a:t>06.10.2023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8140C-7C65-48C5-AF48-8AE3F4A693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0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81C78C-DF60-43AA-9025-896AF7F512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50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jpeg"/><Relationship Id="rId7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10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E742CE-731B-4B2E-A341-DD1A2BF3F5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F74B8C-606D-4C49-A5DA-1496FFDE21B4}"/>
              </a:ext>
            </a:extLst>
          </p:cNvPr>
          <p:cNvSpPr/>
          <p:nvPr/>
        </p:nvSpPr>
        <p:spPr>
          <a:xfrm>
            <a:off x="4583371" y="3168046"/>
            <a:ext cx="4560629" cy="1975452"/>
          </a:xfrm>
          <a:custGeom>
            <a:avLst/>
            <a:gdLst>
              <a:gd name="connsiteX0" fmla="*/ 4560629 w 4560629"/>
              <a:gd name="connsiteY0" fmla="*/ 0 h 1975452"/>
              <a:gd name="connsiteX1" fmla="*/ 4560629 w 4560629"/>
              <a:gd name="connsiteY1" fmla="*/ 1975452 h 1975452"/>
              <a:gd name="connsiteX2" fmla="*/ 166568 w 4560629"/>
              <a:gd name="connsiteY2" fmla="*/ 1975452 h 1975452"/>
              <a:gd name="connsiteX3" fmla="*/ 0 w 4560629"/>
              <a:gd name="connsiteY3" fmla="*/ 1045124 h 1975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629" h="1975452">
                <a:moveTo>
                  <a:pt x="4560629" y="0"/>
                </a:moveTo>
                <a:lnTo>
                  <a:pt x="4560629" y="1975452"/>
                </a:lnTo>
                <a:lnTo>
                  <a:pt x="166568" y="1975452"/>
                </a:lnTo>
                <a:lnTo>
                  <a:pt x="0" y="10451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6789318" y="4613375"/>
            <a:ext cx="19959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000">
                <a:solidFill>
                  <a:schemeClr val="bg2"/>
                </a:solidFill>
              </a:rPr>
              <a:t>From </a:t>
            </a:r>
            <a:r>
              <a:rPr lang="en-GB" sz="1000" err="1">
                <a:solidFill>
                  <a:schemeClr val="bg2"/>
                </a:solidFill>
              </a:rPr>
              <a:t>insight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to</a:t>
            </a:r>
            <a:r>
              <a:rPr lang="en-GB" sz="1000">
                <a:solidFill>
                  <a:schemeClr val="bg2"/>
                </a:solidFill>
              </a:rPr>
              <a:t> </a:t>
            </a:r>
            <a:r>
              <a:rPr lang="en-GB" sz="1000" err="1">
                <a:solidFill>
                  <a:schemeClr val="bg2"/>
                </a:solidFill>
              </a:rPr>
              <a:t>impact</a:t>
            </a:r>
            <a:r>
              <a:rPr lang="en-GB" sz="1000">
                <a:solidFill>
                  <a:schemeClr val="bg2"/>
                </a:solidFill>
              </a:rPr>
              <a:t>.</a:t>
            </a:r>
          </a:p>
        </p:txBody>
      </p:sp>
      <p:pic>
        <p:nvPicPr>
          <p:cNvPr id="1609015164" name="Rectangle 2" descr="{&quot;templafy&quot;:{&quot;id&quot;:&quot;b9ddadaa-0495-446c-a774-3deec88f84b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91F29F-BED8-4555-9938-829D3AC3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636541"/>
            <a:ext cx="7958210" cy="1531505"/>
          </a:xfrm>
        </p:spPr>
        <p:txBody>
          <a:bodyPr anchor="b"/>
          <a:lstStyle>
            <a:lvl1pPr>
              <a:lnSpc>
                <a:spcPts val="4200"/>
              </a:lnSpc>
              <a:defRPr sz="4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54089-CB0E-4321-8557-8E0B4ACD8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027" y="3305908"/>
            <a:ext cx="3650486" cy="1174017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spcAft>
                <a:spcPts val="0"/>
              </a:spcAft>
              <a:buNone/>
              <a:defRPr sz="1600"/>
            </a:lvl2pPr>
            <a:lvl3pPr marL="0" indent="0">
              <a:spcAft>
                <a:spcPts val="0"/>
              </a:spcAft>
              <a:buNone/>
              <a:defRPr sz="1600"/>
            </a:lvl3pPr>
            <a:lvl4pPr marL="0" indent="0">
              <a:spcAft>
                <a:spcPts val="0"/>
              </a:spcAft>
              <a:buNone/>
              <a:defRPr sz="1600"/>
            </a:lvl4pPr>
            <a:lvl5pPr marL="0" indent="0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</p:spTree>
    <p:extLst>
      <p:ext uri="{BB962C8B-B14F-4D97-AF65-F5344CB8AC3E}">
        <p14:creationId xmlns:p14="http://schemas.microsoft.com/office/powerpoint/2010/main" val="285176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111007C9-750C-45A4-AB1B-CB6B97990CE5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54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65C08088-81A0-403B-BB04-AE6002DCC26A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944674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262195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1"/>
            <a:ext cx="4122737" cy="2621958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93DD61F4-D9DA-406C-AF0A-CAC39F14C0F6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86B5E8FE-8CBE-4759-BB01-C3BFECF4A0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4" name="Inhaltsplatzhalter 16">
            <a:extLst>
              <a:ext uri="{FF2B5EF4-FFF2-40B4-BE49-F238E27FC236}">
                <a16:creationId xmlns:a16="http://schemas.microsoft.com/office/drawing/2014/main" id="{8AD8B021-5AD6-44F8-B57D-010BB7B137A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43496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144000" rIns="54000" bIns="5400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3203575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en-GB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067FB25E-899A-44E8-9BBB-396B4C7606B9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CDA3B4-D189-4EED-AC0A-770C12A9C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001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6584061-1DF3-4759-91E9-7033FFD9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2834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45398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zwe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5543F47-BCA1-4586-9B7A-452F67C480C8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A6B4-FE62-49DA-AB92-A00E16DDD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2621959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0000" tIns="144000" rIns="54000" bIns="5400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DB25E-F340-4288-90DE-3831A8F49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2487" y="1276350"/>
            <a:ext cx="4122737" cy="2621958"/>
          </a:xfrm>
          <a:ln w="127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0000" tIns="144000" rIns="54000" bIns="54000" rtlCol="0">
            <a:normAutofit/>
          </a:bodyPr>
          <a:lstStyle>
            <a:lvl1pPr>
              <a:defRPr lang="de-DE"/>
            </a:lvl1pPr>
            <a:lvl2pPr>
              <a:defRPr lang="de-DE"/>
            </a:lvl2pPr>
            <a:lvl3pPr>
              <a:defRPr lang="de-DE"/>
            </a:lvl3pPr>
            <a:lvl4pPr>
              <a:defRPr lang="de-DE"/>
            </a:lvl4pPr>
            <a:lvl5pPr>
              <a:defRPr lang="en-GB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2CF5E38-DB35-4A9B-8D0E-E97D18CDB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70777636" name="Rectangle 4" descr="{&quot;templafy&quot;:{&quot;id&quot;:&quot;0a133d91-c434-4507-996b-1932189b3a85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6" name="Rectangle 5" descr="{&quot;templafy&quot;:{&quot;id&quot;:&quot;91ce3b80-504a-45b3-a72e-0948cd45d9e7&quot;}}">
            <a:extLst>
              <a:ext uri="{FF2B5EF4-FFF2-40B4-BE49-F238E27FC236}">
                <a16:creationId xmlns:a16="http://schemas.microsoft.com/office/drawing/2014/main" id="{4E03CCCD-CB66-429F-BC77-64B5370808F2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56D239-FF32-4FD0-84FE-67D181BF05B2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319C7E52-FAF0-4402-816C-D519DB6324B5}" type="datetime6">
              <a:rPr lang="de-CH" smtClean="0"/>
              <a:t>Oktober 23</a:t>
            </a:fld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5BF7D55C-A184-4126-9EF6-44BC37A59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CDA3B4-D189-4EED-AC0A-770C12A9C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2001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76584061-1DF3-4759-91E9-7033FFD9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2834" y="1158217"/>
            <a:ext cx="1438987" cy="222841"/>
          </a:xfrm>
          <a:solidFill>
            <a:schemeClr val="bg1"/>
          </a:solidFill>
        </p:spPr>
        <p:txBody>
          <a:bodyPr wrap="square" lIns="36000" tIns="0" rIns="36000" bIns="0" anchor="ctr">
            <a:spAutoFit/>
          </a:bodyPr>
          <a:lstStyle>
            <a:lvl1pPr>
              <a:defRPr b="1">
                <a:solidFill>
                  <a:srgbClr val="646464"/>
                </a:solidFill>
              </a:defRPr>
            </a:lvl1pPr>
          </a:lstStyle>
          <a:p>
            <a:pPr lvl="0"/>
            <a:r>
              <a:rPr lang="de-DE"/>
              <a:t>Titel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3A5845F3-A444-47AE-917F-673A907B90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5" name="Inhaltsplatzhalter 16">
            <a:extLst>
              <a:ext uri="{FF2B5EF4-FFF2-40B4-BE49-F238E27FC236}">
                <a16:creationId xmlns:a16="http://schemas.microsoft.com/office/drawing/2014/main" id="{BF83157E-6215-44CE-AB8B-6FE4750FAB3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8938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3203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0"/>
            <a:ext cx="4213225" cy="3203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82F54D9E-7D1F-444A-82BF-BBF0595DA982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676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3203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0"/>
            <a:ext cx="4213225" cy="3203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09B361C5-E514-4A70-858B-8132FB5C91DF}" type="datetime6">
              <a:rPr lang="de-CH" smtClean="0"/>
              <a:t>Oktober 23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71DEB7D-6D6C-4939-95C1-419F89E998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763601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4469C7-7D0E-49E1-8F7D-6E7D287176ED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4952E-FCB6-493B-899A-78F0FFCB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4" y="1276350"/>
            <a:ext cx="4213225" cy="260505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1276351"/>
            <a:ext cx="4213225" cy="260505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(</a:t>
            </a:r>
            <a:r>
              <a:rPr lang="en-US" noProof="0"/>
              <a:t>click</a:t>
            </a:r>
            <a:r>
              <a:rPr lang="en-US"/>
              <a:t> to add a picture)</a:t>
            </a:r>
          </a:p>
        </p:txBody>
      </p:sp>
      <p:pic>
        <p:nvPicPr>
          <p:cNvPr id="1196911565" name="Rectangle 13" descr="{&quot;templafy&quot;:{&quot;id&quot;:&quot;f50b95fb-c618-403e-850f-5307521ebd44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C8F7FAF-A697-46A0-8412-25957725C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218F951F-E348-4CE7-83CE-A0ED851B26A2}" type="datetime6">
              <a:rPr lang="de-CH" smtClean="0"/>
              <a:t>Oktober 23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71DEB7D-6D6C-4939-95C1-419F89E998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836CA3C-1FB4-448E-8E4F-D95C186A1F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5" name="Inhaltsplatzhalter 16">
            <a:extLst>
              <a:ext uri="{FF2B5EF4-FFF2-40B4-BE49-F238E27FC236}">
                <a16:creationId xmlns:a16="http://schemas.microsoft.com/office/drawing/2014/main" id="{6AAFEC9F-D413-4D3E-8DEC-EF47020CE4D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6422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FEC9FF2-0829-44EA-809D-F5C42173624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94AC-1E69-4E4D-9E6D-26F3482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547A73-96B4-4B49-A320-28015EA72F8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1999" cy="3887599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3F6FA5C-D25E-4346-815E-CF6B33F72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3887599"/>
          </a:xfrm>
          <a:pattFill prst="wdDn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FAD45-6EEE-4522-8CA6-5189DCDD4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17" y="3989388"/>
            <a:ext cx="4382196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7F9A9E-BA08-4C8F-96E1-0E7C7D7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2486" y="3989387"/>
            <a:ext cx="4382195" cy="49053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/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noProof="0"/>
              <a:t>Placeholder for Caption Title</a:t>
            </a:r>
          </a:p>
        </p:txBody>
      </p:sp>
      <p:pic>
        <p:nvPicPr>
          <p:cNvPr id="1613922474" name="Rectangle 14" descr="{&quot;templafy&quot;:{&quot;id&quot;:&quot;a3bfa591-4d50-4d64-bc9e-6e4385707fec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2D3E358-7013-49C0-B535-4D724985D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486C75F3-C0D1-4ABB-8738-25AB5753A893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201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‹Nr.›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D796397B-38EB-490B-98F7-EB0799988FF4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40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9B6FC2A-29C4-4742-B32D-604659C0CB22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CACC6D5-D1D4-442A-84CB-4AA5E5B9E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65200" y="0"/>
            <a:ext cx="31788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insert a picture)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1CDFD74-691B-4614-A492-077E7072F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99" y="1204714"/>
            <a:ext cx="4810801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AE1AF548-C38C-443B-8063-F7E88D88692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810801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pic>
        <p:nvPicPr>
          <p:cNvPr id="7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E48B927-DD41-4992-B1BC-98281B1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9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‹Nr.›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78E12DF-9BBF-4E12-BDDF-B9E8E5B05C6B}" type="datetime6">
              <a:rPr lang="de-CH" smtClean="0"/>
              <a:t>Oktober 23</a:t>
            </a:fld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318D65C-D216-4FD0-81E1-BE6FBAB1C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4049617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D8E670C-89F1-48DF-ADBA-904A263650AF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FF4CC-30A2-4B7B-BA9D-1A66D4764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39D30-BB72-44AA-B142-468FFB51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t>‹Nr.›</a:t>
            </a:fld>
            <a:endParaRPr lang="en-GB"/>
          </a:p>
        </p:txBody>
      </p:sp>
      <p:pic>
        <p:nvPicPr>
          <p:cNvPr id="1869865043" name="Rectangle 9" descr="{&quot;templafy&quot;:{&quot;id&quot;:&quot;122fbdb8-b590-4d7e-bb6a-dc7fb210d96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11" name="Rectangle 10" descr="{&quot;templafy&quot;:{&quot;id&quot;:&quot;0feba306-3b76-4b2f-8181-6b287829826f&quot;}}">
            <a:extLst>
              <a:ext uri="{FF2B5EF4-FFF2-40B4-BE49-F238E27FC236}">
                <a16:creationId xmlns:a16="http://schemas.microsoft.com/office/drawing/2014/main" id="{3ED3541B-0C4B-4AD3-A0FB-BB276047ADCE}"/>
              </a:ext>
            </a:extLst>
          </p:cNvPr>
          <p:cNvSpPr/>
          <p:nvPr/>
        </p:nvSpPr>
        <p:spPr>
          <a:xfrm>
            <a:off x="2516261" y="4767263"/>
            <a:ext cx="3884539" cy="225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endParaRPr lang="en-GB" sz="800">
              <a:solidFill>
                <a:schemeClr val="tx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B1B99F8-5DB1-4DEC-9F08-262AFABCA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79F0516-DC2F-4A1B-9AE7-52332A8498FC}" type="datetime6">
              <a:rPr lang="de-CH" smtClean="0"/>
              <a:t>Oktober 23</a:t>
            </a:fld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318D65C-D216-4FD0-81E1-BE6FBAB1CA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6A048957-9563-4CBB-9658-4EEC37F56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3" name="Inhaltsplatzhalter 16">
            <a:extLst>
              <a:ext uri="{FF2B5EF4-FFF2-40B4-BE49-F238E27FC236}">
                <a16:creationId xmlns:a16="http://schemas.microsoft.com/office/drawing/2014/main" id="{EE6EFAB4-A25E-40AE-A96E-9D0D5472F14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99943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Voll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C11C186-C392-4982-A2C0-7824EE98F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(click to add a picture)</a:t>
            </a:r>
          </a:p>
        </p:txBody>
      </p:sp>
    </p:spTree>
    <p:extLst>
      <p:ext uri="{BB962C8B-B14F-4D97-AF65-F5344CB8AC3E}">
        <p14:creationId xmlns:p14="http://schemas.microsoft.com/office/powerpoint/2010/main" val="3489334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schwarze Schri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5F94A4-74DF-4FC6-AF8D-8F883B56E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8D12DF-4F43-44AF-B5F9-5E632D8CD5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1104120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weisse Schri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48C5A9E-D3FC-4F7A-895D-E35078A993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735013"/>
            <a:ext cx="7957225" cy="2525712"/>
          </a:xfrm>
        </p:spPr>
        <p:txBody>
          <a:bodyPr anchor="b">
            <a:normAutofit/>
          </a:bodyPr>
          <a:lstStyle>
            <a:lvl1pPr marL="0">
              <a:lnSpc>
                <a:spcPct val="110000"/>
              </a:lnSpc>
              <a:buFontTx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2pPr>
            <a:lvl3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3pPr>
            <a:lvl4pPr marL="0" indent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4pPr>
            <a:lvl5pPr marL="0">
              <a:lnSpc>
                <a:spcPts val="5200"/>
              </a:lnSpc>
              <a:buFontTx/>
              <a:buNone/>
              <a:defRPr sz="5000">
                <a:solidFill>
                  <a:schemeClr val="tx1"/>
                </a:solidFill>
                <a:latin typeface="Gill Alt One MT Light" panose="020B0302020104020203" pitchFamily="34" charset="0"/>
              </a:defRPr>
            </a:lvl5pPr>
          </a:lstStyle>
          <a:p>
            <a:pPr lvl="0"/>
            <a:r>
              <a:rPr lang="en-US" noProof="0"/>
              <a:t>Placeholder for a Title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33CEB4-EDBA-436D-9394-E4DEFD39C8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99" y="3548063"/>
            <a:ext cx="5741765" cy="93186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0" indent="0">
              <a:buNone/>
              <a:defRPr sz="1800"/>
            </a:lvl2pPr>
            <a:lvl3pPr marL="0" indent="0">
              <a:buNone/>
              <a:defRPr sz="1800"/>
            </a:lvl3pPr>
            <a:lvl4pPr marL="0" indent="0">
              <a:buNone/>
              <a:defRPr sz="1800"/>
            </a:lvl4pPr>
            <a:lvl5pPr marL="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noProof="0"/>
              <a:t>Placeholder for a sub-title </a:t>
            </a:r>
          </a:p>
        </p:txBody>
      </p:sp>
    </p:spTree>
    <p:extLst>
      <p:ext uri="{BB962C8B-B14F-4D97-AF65-F5344CB8AC3E}">
        <p14:creationId xmlns:p14="http://schemas.microsoft.com/office/powerpoint/2010/main" val="381885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1F60-1436-43F1-AAD9-4C24152996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199CDC-B569-4BBB-9A2F-680DDE6121E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58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6F08FA-3E26-4DE6-8960-EF5638923C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99DA47FD-9D2D-476D-A2A9-1C05F2E33B6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2494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EF01-8430-4429-BC41-FFA4FCB67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735013"/>
            <a:ext cx="5148000" cy="372867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79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Placeholder for a Title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60883619-1961-463F-AD3D-4B226F4EB1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24638" y="735013"/>
            <a:ext cx="2160587" cy="21605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(</a:t>
            </a:r>
            <a:r>
              <a:rPr lang="de-DE" err="1"/>
              <a:t>click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content</a:t>
            </a:r>
            <a:r>
              <a:rPr lang="de-DE"/>
              <a:t> type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wish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insert</a:t>
            </a:r>
            <a:r>
              <a:rPr lang="de-DE"/>
              <a:t>,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icons</a:t>
            </a:r>
            <a:r>
              <a:rPr lang="de-DE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002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81B0-6792-4738-ACB8-0507307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044000"/>
            <a:ext cx="7957225" cy="685801"/>
          </a:xfrm>
        </p:spPr>
        <p:txBody>
          <a:bodyPr/>
          <a:lstStyle>
            <a:lvl1pPr>
              <a:lnSpc>
                <a:spcPts val="5200"/>
              </a:lnSpc>
              <a:defRPr sz="5000">
                <a:latin typeface="Gill Sans Nova Light" panose="020B0302020104020203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7D0F6F-53A1-4152-9807-5EC1BBC88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000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824BC02-7B0E-4C56-B49A-5A28F9E62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8000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F580D6-76FA-48E5-A6F9-C7D7F9ECA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6816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CE2E2F-1BA4-4018-8B3C-5192B4A35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86816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80CD93-461B-4895-AFE1-B11CB717C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5933" y="2626419"/>
            <a:ext cx="1908000" cy="862219"/>
          </a:xfr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670DE1A-52CE-4331-B7C3-9D35588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5933" y="2090947"/>
            <a:ext cx="1908000" cy="504411"/>
          </a:xfrm>
        </p:spPr>
        <p:txBody>
          <a:bodyPr anchor="b">
            <a:noAutofit/>
          </a:bodyPr>
          <a:lstStyle>
            <a:lvl1pPr marL="0" indent="0">
              <a:lnSpc>
                <a:spcPts val="1400"/>
              </a:lnSpc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ts val="1400"/>
              </a:lnSpc>
              <a:buNone/>
              <a:defRPr sz="1000"/>
            </a:lvl2pPr>
            <a:lvl3pPr marL="0" indent="0">
              <a:lnSpc>
                <a:spcPts val="1400"/>
              </a:lnSpc>
              <a:buNone/>
              <a:defRPr sz="1000"/>
            </a:lvl3pPr>
            <a:lvl4pPr marL="0" indent="0">
              <a:lnSpc>
                <a:spcPts val="1400"/>
              </a:lnSpc>
              <a:buNone/>
              <a:defRPr sz="1000"/>
            </a:lvl4pPr>
            <a:lvl5pPr marL="0" indent="0">
              <a:lnSpc>
                <a:spcPts val="1400"/>
              </a:lnSpc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Rectangle 2" descr="{&quot;templafy&quot;:{&quot;id&quot;:&quot;b1422e0e-bb0a-41ba-ad6b-c8c9f213ea93&quot;}}">
            <a:extLst>
              <a:ext uri="{FF2B5EF4-FFF2-40B4-BE49-F238E27FC236}">
                <a16:creationId xmlns:a16="http://schemas.microsoft.com/office/drawing/2014/main" id="{36F02173-B0F5-4193-B6FF-8607454762B4}"/>
              </a:ext>
            </a:extLst>
          </p:cNvPr>
          <p:cNvSpPr/>
          <p:nvPr/>
        </p:nvSpPr>
        <p:spPr>
          <a:xfrm>
            <a:off x="4945930" y="3715567"/>
            <a:ext cx="2291576" cy="991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University of St.Gallen
School of Computer Science (SCS-HSG)</a:t>
            </a:r>
          </a:p>
          <a:p>
            <a:pPr algn="l">
              <a:lnSpc>
                <a:spcPts val="1200"/>
              </a:lnSpc>
            </a:pPr>
            <a:r>
              <a:rPr lang="en-GB" sz="1000" err="1">
                <a:solidFill>
                  <a:schemeClr val="tx1"/>
                </a:solidFill>
              </a:rPr>
              <a:t>Torstrasse</a:t>
            </a:r>
            <a:r>
              <a:rPr lang="en-GB" sz="1000">
                <a:solidFill>
                  <a:schemeClr val="tx1"/>
                </a:solidFill>
              </a:rPr>
              <a:t> 25</a:t>
            </a:r>
          </a:p>
          <a:p>
            <a:pPr algn="l">
              <a:lnSpc>
                <a:spcPts val="1200"/>
              </a:lnSpc>
            </a:pPr>
            <a:r>
              <a:rPr lang="en-GB" sz="1000">
                <a:solidFill>
                  <a:schemeClr val="tx1"/>
                </a:solidFill>
              </a:rPr>
              <a:t>9000 St.Gallen 
scs.unisg.ch</a:t>
            </a:r>
          </a:p>
        </p:txBody>
      </p:sp>
      <p:pic>
        <p:nvPicPr>
          <p:cNvPr id="16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A7C8AF82-B874-4858-A482-57343B3E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6" y="424605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94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One content, Subtitle w/o punch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9" y="844153"/>
            <a:ext cx="8640366" cy="4049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DC11C2E-AD36-4B73-B462-AAD5FCEA1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569" y="385762"/>
            <a:ext cx="8640366" cy="28897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Action Title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9A4A3C0D-6744-447E-BEEE-FAE26C49E3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23813"/>
            <a:ext cx="8640366" cy="361950"/>
          </a:xfrm>
        </p:spPr>
        <p:txBody>
          <a:bodyPr anchor="b"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F1A4FC-02B0-44A7-816B-6DFED698399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D31CC-9992-4EF2-9FBA-7E8136EA5B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D77B3A3-157C-467D-BC92-7A7CB5728D6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182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0C66745-AD63-46D3-91AF-72BE6979D8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453906 h 5143500"/>
              <a:gd name="connsiteX3" fmla="*/ 5748398 w 9144000"/>
              <a:gd name="connsiteY3" fmla="*/ 1289643 h 5143500"/>
              <a:gd name="connsiteX4" fmla="*/ 6249560 w 9144000"/>
              <a:gd name="connsiteY4" fmla="*/ 3963138 h 5143500"/>
              <a:gd name="connsiteX5" fmla="*/ 9144000 w 9144000"/>
              <a:gd name="connsiteY5" fmla="*/ 4239640 h 5143500"/>
              <a:gd name="connsiteX6" fmla="*/ 9144000 w 9144000"/>
              <a:gd name="connsiteY6" fmla="*/ 5143500 h 5143500"/>
              <a:gd name="connsiteX7" fmla="*/ 0 w 91440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453906"/>
                </a:lnTo>
                <a:lnTo>
                  <a:pt x="5748398" y="1289643"/>
                </a:lnTo>
                <a:lnTo>
                  <a:pt x="6249560" y="3963138"/>
                </a:lnTo>
                <a:lnTo>
                  <a:pt x="9144000" y="423964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AD15927-0B76-484F-B9F5-0F2A9088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30729" y="1591797"/>
            <a:ext cx="2481287" cy="2755631"/>
          </a:xfrm>
          <a:custGeom>
            <a:avLst/>
            <a:gdLst>
              <a:gd name="connsiteX0" fmla="*/ 0 w 2481287"/>
              <a:gd name="connsiteY0" fmla="*/ 0 h 2755631"/>
              <a:gd name="connsiteX1" fmla="*/ 87497 w 2481287"/>
              <a:gd name="connsiteY1" fmla="*/ 0 h 2755631"/>
              <a:gd name="connsiteX2" fmla="*/ 532018 w 2481287"/>
              <a:gd name="connsiteY2" fmla="*/ 2371341 h 2755631"/>
              <a:gd name="connsiteX3" fmla="*/ 2481287 w 2481287"/>
              <a:gd name="connsiteY3" fmla="*/ 2557552 h 2755631"/>
              <a:gd name="connsiteX4" fmla="*/ 2481287 w 2481287"/>
              <a:gd name="connsiteY4" fmla="*/ 2755631 h 2755631"/>
              <a:gd name="connsiteX5" fmla="*/ 0 w 2481287"/>
              <a:gd name="connsiteY5" fmla="*/ 2755631 h 275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1287" h="2755631">
                <a:moveTo>
                  <a:pt x="0" y="0"/>
                </a:moveTo>
                <a:lnTo>
                  <a:pt x="87497" y="0"/>
                </a:lnTo>
                <a:lnTo>
                  <a:pt x="532018" y="2371341"/>
                </a:lnTo>
                <a:lnTo>
                  <a:pt x="2481287" y="2557552"/>
                </a:lnTo>
                <a:lnTo>
                  <a:pt x="2481287" y="2755631"/>
                </a:lnTo>
                <a:lnTo>
                  <a:pt x="0" y="2755631"/>
                </a:lnTo>
                <a:close/>
              </a:path>
            </a:pathLst>
          </a:custGeom>
        </p:spPr>
      </p:pic>
      <p:sp>
        <p:nvSpPr>
          <p:cNvPr id="29" name="Titel 2">
            <a:extLst>
              <a:ext uri="{FF2B5EF4-FFF2-40B4-BE49-F238E27FC236}">
                <a16:creationId xmlns:a16="http://schemas.microsoft.com/office/drawing/2014/main" id="{07DB7A25-2D45-4530-B352-72872D010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00" y="1204714"/>
            <a:ext cx="4518700" cy="1686263"/>
          </a:xfrm>
        </p:spPr>
        <p:txBody>
          <a:bodyPr anchor="b"/>
          <a:lstStyle>
            <a:lvl1pPr>
              <a:defRPr sz="4000" b="0"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Title placeholder</a:t>
            </a:r>
          </a:p>
        </p:txBody>
      </p:sp>
      <p:sp>
        <p:nvSpPr>
          <p:cNvPr id="30" name="Inhaltsplatzhalter 5">
            <a:extLst>
              <a:ext uri="{FF2B5EF4-FFF2-40B4-BE49-F238E27FC236}">
                <a16:creationId xmlns:a16="http://schemas.microsoft.com/office/drawing/2014/main" id="{066A8D03-CD39-4F89-8162-A97B7CF5D95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7999" y="3123866"/>
            <a:ext cx="4518700" cy="13414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Placeholder for subtitle, contact information, date etc.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CE66955E-0BC6-4E77-9B70-B03B43501D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72152" y="428626"/>
            <a:ext cx="3386845" cy="3822698"/>
          </a:xfrm>
          <a:custGeom>
            <a:avLst/>
            <a:gdLst>
              <a:gd name="connsiteX0" fmla="*/ 3386845 w 3386845"/>
              <a:gd name="connsiteY0" fmla="*/ 0 h 3822698"/>
              <a:gd name="connsiteX1" fmla="*/ 3386845 w 3386845"/>
              <a:gd name="connsiteY1" fmla="*/ 3822698 h 3822698"/>
              <a:gd name="connsiteX2" fmla="*/ 3167140 w 3386845"/>
              <a:gd name="connsiteY2" fmla="*/ 3822698 h 3822698"/>
              <a:gd name="connsiteX3" fmla="*/ 467964 w 3386845"/>
              <a:gd name="connsiteY3" fmla="*/ 3582358 h 3822698"/>
              <a:gd name="connsiteX4" fmla="*/ 0 w 3386845"/>
              <a:gd name="connsiteY4" fmla="*/ 873668 h 3822698"/>
              <a:gd name="connsiteX5" fmla="*/ 0 w 3386845"/>
              <a:gd name="connsiteY5" fmla="*/ 844319 h 382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6845" h="3822698">
                <a:moveTo>
                  <a:pt x="3386845" y="0"/>
                </a:moveTo>
                <a:lnTo>
                  <a:pt x="3386845" y="3822698"/>
                </a:lnTo>
                <a:lnTo>
                  <a:pt x="3167140" y="3822698"/>
                </a:lnTo>
                <a:lnTo>
                  <a:pt x="467964" y="3582358"/>
                </a:lnTo>
                <a:lnTo>
                  <a:pt x="0" y="873668"/>
                </a:lnTo>
                <a:lnTo>
                  <a:pt x="0" y="844319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(Click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a </a:t>
            </a:r>
            <a:r>
              <a:rPr lang="de-DE" err="1"/>
              <a:t>picture</a:t>
            </a:r>
            <a:r>
              <a:rPr lang="de-DE"/>
              <a:t>)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ACC6FF3-DF98-4F66-A5CD-D09A8C963719}"/>
              </a:ext>
            </a:extLst>
          </p:cNvPr>
          <p:cNvSpPr txBox="1"/>
          <p:nvPr/>
        </p:nvSpPr>
        <p:spPr>
          <a:xfrm>
            <a:off x="828000" y="4613375"/>
            <a:ext cx="199756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noProof="0">
                <a:solidFill>
                  <a:schemeClr val="tx1"/>
                </a:solidFill>
              </a:rPr>
              <a:t>From insight to impact</a:t>
            </a:r>
          </a:p>
        </p:txBody>
      </p:sp>
      <p:pic>
        <p:nvPicPr>
          <p:cNvPr id="9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98C16689-5F42-4888-9DF2-4ABEA742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3" y="313025"/>
            <a:ext cx="2221200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16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Agenda">
    <p:bg>
      <p:bgPr>
        <a:solidFill>
          <a:srgbClr val="8182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8"/>
          <p:cNvSpPr>
            <a:spLocks noGrp="1"/>
          </p:cNvSpPr>
          <p:nvPr>
            <p:ph sz="quarter" idx="12" hasCustomPrompt="1"/>
          </p:nvPr>
        </p:nvSpPr>
        <p:spPr>
          <a:xfrm>
            <a:off x="359568" y="837316"/>
            <a:ext cx="8640923" cy="3832658"/>
          </a:xfrm>
          <a:prstGeom prst="rect">
            <a:avLst/>
          </a:prstGeom>
          <a:noFill/>
        </p:spPr>
        <p:txBody>
          <a:bodyPr lIns="0" tIns="0" rIns="0" bIns="0"/>
          <a:lstStyle>
            <a:lvl1pPr marL="342900" indent="-342900">
              <a:buClr>
                <a:srgbClr val="FFFFFF"/>
              </a:buClr>
              <a:buSzPct val="120000"/>
              <a:buFont typeface="+mj-lt"/>
              <a:buAutoNum type="arabicPeriod"/>
              <a:defRPr sz="15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21600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9000">
              <a:buClr>
                <a:srgbClr val="00802F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9000"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indent="-189000">
              <a:defRPr sz="1200" baseline="0"/>
            </a:lvl6pPr>
          </a:lstStyle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  <a:p>
            <a:pPr lvl="0"/>
            <a:r>
              <a:rPr lang="de-CH"/>
              <a:t>Item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2A895-16DA-4C23-AD86-4817FFC9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8C51B3B-648A-4B4E-8ECF-64EBB77FA26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>
                <a:cs typeface="Arial" panose="020B0604020202020204" pitchFamily="34" charset="0"/>
              </a:rPr>
              <a:t>© Sep-21, SCS-HSG</a:t>
            </a:r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B15421-48BB-46F1-84E0-414FC65020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77B3A3-157C-467D-BC92-7A7CB5728D6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60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C26FE97-F26B-4E82-A0C3-596FA211B8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84A2184-A254-4AC1-9845-4F49D567B0E5}"/>
              </a:ext>
            </a:extLst>
          </p:cNvPr>
          <p:cNvSpPr/>
          <p:nvPr userDrawn="1"/>
        </p:nvSpPr>
        <p:spPr bwMode="auto">
          <a:xfrm>
            <a:off x="6894258" y="3008550"/>
            <a:ext cx="2105677" cy="1237183"/>
          </a:xfrm>
          <a:prstGeom prst="rect">
            <a:avLst/>
          </a:prstGeom>
          <a:solidFill>
            <a:schemeClr val="bg1">
              <a:alpha val="81000"/>
            </a:schemeClr>
          </a:solidFill>
          <a:ln w="28575">
            <a:noFill/>
            <a:miter lim="800000"/>
            <a:headEnd/>
            <a:tailEnd type="non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rtlCol="0" anchor="t">
            <a:normAutofit/>
          </a:bodyPr>
          <a:lstStyle/>
          <a:p>
            <a:pPr lvl="0" indent="0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</a:pPr>
            <a:endParaRPr lang="de-DE" sz="788" b="0" i="0" baseline="0">
              <a:latin typeface="+mj-lt"/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22315"/>
              </p:ext>
            </p:ext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3" imgH="330" progId="TCLayout.ActiveDocument.1">
                  <p:embed/>
                </p:oleObj>
              </mc:Choice>
              <mc:Fallback>
                <p:oleObj name="think-cell Slide" r:id="rId4" imgW="343" imgH="33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B58DBE43-68D6-436D-88F1-57620C6A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DAFDAA0-9F23-4913-BF4E-10376010520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6307" y="4493721"/>
            <a:ext cx="1727696" cy="358829"/>
          </a:xfrm>
          <a:prstGeom prst="rect">
            <a:avLst/>
          </a:prstGeom>
        </p:spPr>
      </p:pic>
      <p:grpSp>
        <p:nvGrpSpPr>
          <p:cNvPr id="10" name="Group 11">
            <a:extLst>
              <a:ext uri="{FF2B5EF4-FFF2-40B4-BE49-F238E27FC236}">
                <a16:creationId xmlns:a16="http://schemas.microsoft.com/office/drawing/2014/main" id="{1ADFCD42-8D0A-4B1B-BA71-131A857C66A1}"/>
              </a:ext>
            </a:extLst>
          </p:cNvPr>
          <p:cNvGrpSpPr/>
          <p:nvPr userDrawn="1"/>
        </p:nvGrpSpPr>
        <p:grpSpPr>
          <a:xfrm>
            <a:off x="4788025" y="4353947"/>
            <a:ext cx="2468477" cy="583143"/>
            <a:chOff x="797910" y="3788080"/>
            <a:chExt cx="3291303" cy="777524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E0B8BF8-8CC3-441C-98B1-0C411FFD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0406" y="3821665"/>
              <a:ext cx="513028" cy="710354"/>
            </a:xfrm>
            <a:prstGeom prst="rect">
              <a:avLst/>
            </a:prstGeom>
          </p:spPr>
        </p:pic>
        <p:pic>
          <p:nvPicPr>
            <p:cNvPr id="14" name="Grafik 7">
              <a:extLst>
                <a:ext uri="{FF2B5EF4-FFF2-40B4-BE49-F238E27FC236}">
                  <a16:creationId xmlns:a16="http://schemas.microsoft.com/office/drawing/2014/main" id="{FE47BD31-DC6A-40EA-B8D3-4A0884D5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2988" y="3900801"/>
              <a:ext cx="596225" cy="552083"/>
            </a:xfrm>
            <a:prstGeom prst="rect">
              <a:avLst/>
            </a:prstGeom>
          </p:spPr>
        </p:pic>
        <p:pic>
          <p:nvPicPr>
            <p:cNvPr id="15" name="Grafik 17">
              <a:extLst>
                <a:ext uri="{FF2B5EF4-FFF2-40B4-BE49-F238E27FC236}">
                  <a16:creationId xmlns:a16="http://schemas.microsoft.com/office/drawing/2014/main" id="{500FA54C-5CF6-491F-A606-038FE5CC3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910" y="3788080"/>
              <a:ext cx="1082350" cy="777524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71D323B-0EDD-4B03-83CD-A49C15F19CB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85785" y="3585129"/>
            <a:ext cx="1541998" cy="594066"/>
          </a:xfrm>
        </p:spPr>
        <p:txBody>
          <a:bodyPr vert="horz" lIns="0" tIns="0" rIns="0" bIns="0" rtlCol="0">
            <a:noAutofit/>
          </a:bodyPr>
          <a:lstStyle>
            <a:lvl1pPr>
              <a:defRPr lang="de-CH" sz="750" b="1" dirty="0" smtClean="0"/>
            </a:lvl1pPr>
            <a:lvl2pPr>
              <a:defRPr lang="de-CH" sz="750" dirty="0" smtClean="0"/>
            </a:lvl2pPr>
            <a:lvl3pPr>
              <a:defRPr lang="de-CH" sz="750" dirty="0" smtClean="0"/>
            </a:lvl3pPr>
            <a:lvl4pPr>
              <a:defRPr lang="de-CH" sz="750" dirty="0" smtClean="0"/>
            </a:lvl4pPr>
            <a:lvl5pPr>
              <a:defRPr lang="de-CH" sz="750" dirty="0" smtClean="0"/>
            </a:lvl5pPr>
          </a:lstStyle>
          <a:p>
            <a:pPr marL="0" lvl="0" indent="0">
              <a:buNone/>
            </a:pPr>
            <a:r>
              <a:rPr lang="de-CH"/>
              <a:t>&lt;Title&gt; </a:t>
            </a:r>
            <a:r>
              <a:rPr lang="de-CH" err="1"/>
              <a:t>FirstName</a:t>
            </a:r>
            <a:r>
              <a:rPr lang="de-CH"/>
              <a:t> </a:t>
            </a:r>
            <a:r>
              <a:rPr lang="de-CH" err="1"/>
              <a:t>LastName</a:t>
            </a:r>
            <a:endParaRPr lang="de-CH"/>
          </a:p>
          <a:p>
            <a:pPr marL="0" lvl="1" indent="0">
              <a:spcBef>
                <a:spcPts val="0"/>
              </a:spcBef>
              <a:spcAft>
                <a:spcPts val="450"/>
              </a:spcAft>
              <a:buNone/>
            </a:pPr>
            <a:r>
              <a:rPr lang="de-CH" err="1"/>
              <a:t>Function</a:t>
            </a:r>
            <a:endParaRPr lang="de-CH"/>
          </a:p>
          <a:p>
            <a:pPr marL="0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firstname.lastname@unisg.ch</a:t>
            </a:r>
          </a:p>
          <a:p>
            <a:pPr marL="0" lvl="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www.iwi.unisg.ch</a:t>
            </a:r>
          </a:p>
          <a:p>
            <a:pPr marL="0" lvl="4" indent="0">
              <a:spcBef>
                <a:spcPts val="0"/>
              </a:spcBef>
              <a:buNone/>
            </a:pPr>
            <a:r>
              <a:rPr lang="de-CH"/>
              <a:t>+41 71 224 </a:t>
            </a:r>
            <a:r>
              <a:rPr lang="de-CH" err="1"/>
              <a:t>xxxx</a:t>
            </a:r>
            <a:endParaRPr lang="de-CH" sz="900"/>
          </a:p>
        </p:txBody>
      </p:sp>
      <p:pic>
        <p:nvPicPr>
          <p:cNvPr id="13" name="Rectangle 2" descr="{&quot;templafy&quot;:{&quot;id&quot;:&quot;b9ddadaa-0495-446c-a774-3deec88f84b2&quot;}}">
            <a:extLst>
              <a:ext uri="{FF2B5EF4-FFF2-40B4-BE49-F238E27FC236}">
                <a16:creationId xmlns:a16="http://schemas.microsoft.com/office/drawing/2014/main" id="{075F9713-6868-46DE-BB5A-9534703D42E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63809" y="3192183"/>
            <a:ext cx="1397480" cy="2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C1F8-5111-4A51-BF37-2AE6D85F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7234E-E109-4C6D-AB16-6155A6FEC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34559-977B-4C68-BFE4-8E91C56A2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D6562-0053-4BAB-A903-A8FC5035C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C1EEDB-489A-45EC-B3F7-AAF26164E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46DA6-F611-4399-B37F-6911585F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7020-D478-4200-B41F-16299167961D}" type="datetimeFigureOut">
              <a:rPr lang="en-GB" smtClean="0"/>
              <a:t>06/10/2023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6DF8F-831D-4D00-B978-70C97882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004C9-DC77-4A4C-8AFC-35F78B22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0325-9559-4996-B9CF-BD0C996D2F0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41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kating, building, ramp, board&#10;&#10;Description automatically generated">
            <a:extLst>
              <a:ext uri="{FF2B5EF4-FFF2-40B4-BE49-F238E27FC236}">
                <a16:creationId xmlns:a16="http://schemas.microsoft.com/office/drawing/2014/main" id="{71655C6F-D683-4181-8A76-C2CF9E2F4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63"/>
          <a:stretch/>
        </p:blipFill>
        <p:spPr>
          <a:xfrm>
            <a:off x="5963683" y="0"/>
            <a:ext cx="3180318" cy="51435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237B-A6D8-401E-A0E8-75ED37DDC0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1276350"/>
            <a:ext cx="5292724" cy="3203575"/>
          </a:xfrm>
        </p:spPr>
        <p:txBody>
          <a:bodyPr>
            <a:normAutofit/>
          </a:bodyPr>
          <a:lstStyle>
            <a:lvl1pPr marL="396000" indent="-396000">
              <a:spcAft>
                <a:spcPts val="600"/>
              </a:spcAft>
              <a:buFont typeface="+mj-lt"/>
              <a:buAutoNum type="arabicPeriod"/>
              <a:defRPr sz="1600"/>
            </a:lvl1pPr>
            <a:lvl2pPr marL="342900" indent="-342900">
              <a:spcAft>
                <a:spcPts val="600"/>
              </a:spcAft>
              <a:buFont typeface="+mj-lt"/>
              <a:buAutoNum type="arabicPeriod"/>
              <a:defRPr sz="1600"/>
            </a:lvl2pPr>
            <a:lvl3pPr marL="342900" indent="-342900">
              <a:spcAft>
                <a:spcPts val="600"/>
              </a:spcAft>
              <a:buFont typeface="+mj-lt"/>
              <a:buAutoNum type="arabicPeriod"/>
              <a:defRPr sz="1600"/>
            </a:lvl3pPr>
            <a:lvl4pPr marL="342900" indent="-342900">
              <a:spcAft>
                <a:spcPts val="600"/>
              </a:spcAft>
              <a:buFont typeface="+mj-lt"/>
              <a:buAutoNum type="arabicPeriod"/>
              <a:defRPr sz="1600"/>
            </a:lvl4pPr>
            <a:lvl5pPr marL="342900" indent="-342900">
              <a:spcAft>
                <a:spcPts val="600"/>
              </a:spcAft>
              <a:buFont typeface="+mj-lt"/>
              <a:buAutoNum type="arabicPeriod"/>
              <a:defRPr sz="1600"/>
            </a:lvl5pPr>
          </a:lstStyle>
          <a:p>
            <a:pPr lvl="0"/>
            <a:r>
              <a:rPr lang="de-DE"/>
              <a:t>First item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4CDDE-58C2-4810-8B30-D17CF249E2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936974457" name="Rectangle 10" descr="{&quot;templafy&quot;:{&quot;id&quot;:&quot;983d3f15-dbac-4adc-ac60-bc0247138669&quot;}}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F9D94E7-5503-4A78-9A9D-3BC60709B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376238"/>
            <a:ext cx="5292725" cy="609662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r>
              <a:rPr lang="en-US" noProof="0"/>
              <a:t>Agenda Title placeholder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A444DF1-FB08-4892-B960-CC1A10789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47143" y="4767262"/>
            <a:ext cx="2004356" cy="184335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B57B5CD7-A0CA-4D38-BBC7-2C00C2D8EDD2}" type="datetime6">
              <a:rPr lang="de-CH" smtClean="0"/>
              <a:t>Oktober 23</a:t>
            </a:fld>
            <a:endParaRPr lang="de-DE"/>
          </a:p>
        </p:txBody>
      </p:sp>
      <p:pic>
        <p:nvPicPr>
          <p:cNvPr id="13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BBAB33F5-93EF-4448-89CD-5EFFC7AC04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88CA-EB6E-49E8-8E20-86448C52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bg2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82261-379D-435B-BB30-A2A9B6CF3E6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A3A5247-554A-42FF-BCCF-A11D65465AA4}"/>
              </a:ext>
            </a:extLst>
          </p:cNvPr>
          <p:cNvSpPr>
            <a:spLocks noChangeAspect="1"/>
          </p:cNvSpPr>
          <p:nvPr/>
        </p:nvSpPr>
        <p:spPr>
          <a:xfrm>
            <a:off x="4572001" y="3166310"/>
            <a:ext cx="4572000" cy="5009983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4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C68F798-C07C-4BF8-8573-0552735B83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attFill prst="wdUpDiag">
            <a:fgClr>
              <a:schemeClr val="accent1"/>
            </a:fgClr>
            <a:bgClr>
              <a:schemeClr val="bg1"/>
            </a:bgClr>
          </a:pattFill>
        </p:spPr>
        <p:txBody>
          <a:bodyPr lIns="180000" tIns="180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(click to add a picture)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86A8A6-B06D-46A2-BCC7-BE87EF4B48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8000" y="376238"/>
            <a:ext cx="7237225" cy="2496171"/>
          </a:xfrm>
        </p:spPr>
        <p:txBody>
          <a:bodyPr anchor="b">
            <a:normAutofit/>
          </a:bodyPr>
          <a:lstStyle>
            <a:lvl1pPr marL="0" indent="0" algn="l">
              <a:lnSpc>
                <a:spcPts val="5200"/>
              </a:lnSpc>
              <a:buFont typeface="+mj-lt"/>
              <a:buNone/>
              <a:defRPr sz="50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 noProof="0"/>
              <a:t>Section Title placeholder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46345E-A7CE-41CD-A50F-C13F46D299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48000" y="3001618"/>
            <a:ext cx="6025617" cy="147830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Sub-section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511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30B763E8-28A5-4C06-8953-D607A4035193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55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B9D665AE-2099-47EB-8D1F-2B3FCA7D9E11}" type="datetime6">
              <a:rPr lang="de-CH" smtClean="0"/>
              <a:t>Oktober 23</a:t>
            </a:fld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FB05968-50B4-4E34-B7B1-EF5B02AE6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415411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FAFF1B-D695-4F04-8B58-692674CF4A5C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5294-8509-42D7-B32F-8FB3BCBB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F60-9E69-4915-A0DD-67FF25328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276350"/>
            <a:ext cx="8426450" cy="255692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B9FAC9-1E0D-44F5-8B7F-C8D103F4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0473" y="4767263"/>
            <a:ext cx="214752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02808710" name="Rectangle 11" descr="{&quot;templafy&quot;:{&quot;id&quot;:&quot;e5775ba5-436d-452a-8e7d-796ebe69e640&quot;}}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4668427"/>
            <a:ext cx="1036800" cy="306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EB3A11-5BFF-43FB-B68A-0F360BC3F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970FC134-CD77-4207-856E-804B9B6F6655}" type="datetime6">
              <a:rPr lang="de-CH" smtClean="0"/>
              <a:t>Oktober 23</a:t>
            </a:fld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9FB05968-50B4-4E34-B7B1-EF5B02AE6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69" y="85788"/>
            <a:ext cx="8425656" cy="290450"/>
          </a:xfrm>
        </p:spPr>
        <p:txBody>
          <a:bodyPr anchor="ctr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spcAft>
                <a:spcPts val="90"/>
              </a:spcAft>
              <a:buClr>
                <a:srgbClr val="00802F"/>
              </a:buClr>
              <a:buSzPct val="120000"/>
              <a:buFont typeface="Wingdings" pitchFamily="2" charset="2"/>
              <a:buNone/>
              <a:defRPr lang="de-DE" sz="15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198834" indent="0">
              <a:buNone/>
              <a:defRPr/>
            </a:lvl2pPr>
            <a:lvl3pPr marL="404813" indent="0">
              <a:buNone/>
              <a:defRPr/>
            </a:lvl3pPr>
            <a:lvl4pPr marL="603647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de-DE"/>
              <a:t>Main Title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53049159-3887-46EA-B4CA-459B82DE60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3939381"/>
            <a:ext cx="8425087" cy="540544"/>
          </a:xfrm>
          <a:solidFill>
            <a:schemeClr val="accent2"/>
          </a:solidFill>
        </p:spPr>
        <p:txBody>
          <a:bodyPr lIns="576000" tIns="18000" rIns="18000" bIns="18000"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Punchline</a:t>
            </a:r>
          </a:p>
        </p:txBody>
      </p:sp>
      <p:sp>
        <p:nvSpPr>
          <p:cNvPr id="12" name="Inhaltsplatzhalter 16">
            <a:extLst>
              <a:ext uri="{FF2B5EF4-FFF2-40B4-BE49-F238E27FC236}">
                <a16:creationId xmlns:a16="http://schemas.microsoft.com/office/drawing/2014/main" id="{2573B565-8F94-4F75-8571-779016BEE60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58776" y="3939381"/>
            <a:ext cx="311018" cy="541083"/>
          </a:xfrm>
          <a:prstGeom prst="homePlate">
            <a:avLst>
              <a:gd name="adj" fmla="val 22774"/>
            </a:avLst>
          </a:prstGeom>
          <a:solidFill>
            <a:srgbClr val="00802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de-DE" sz="750" b="0" dirty="0" smtClean="0">
                <a:solidFill>
                  <a:schemeClr val="bg1"/>
                </a:solidFill>
                <a:latin typeface="+mj-lt"/>
                <a:cs typeface="+mn-cs"/>
              </a:defRPr>
            </a:lvl1pPr>
            <a:lvl2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 lang="de-DE" sz="1350" dirty="0" smtClean="0"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 lang="de-DE" sz="1350" dirty="0">
                <a:solidFill>
                  <a:schemeClr val="dk1"/>
                </a:solidFill>
                <a:latin typeface="+mn-lt"/>
                <a:cs typeface="+mn-cs"/>
              </a:defRPr>
            </a:lvl5pPr>
          </a:lstStyle>
          <a:p>
            <a:pPr marL="0" lvl="0" algn="ctr" defTabSz="5893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556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01321-794C-47B8-ABDC-7DAF88C9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76238"/>
            <a:ext cx="8426450" cy="609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Placeholder for a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94A2-50F8-430F-B46C-2D50472D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1276350"/>
            <a:ext cx="8426450" cy="3203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80000" lvl="1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lang="de-DE"/>
              <a:t>Mastertextformat bearbeiten</a:t>
            </a:r>
          </a:p>
          <a:p>
            <a:pPr marL="358775" lvl="2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de-DE"/>
              <a:t>Zweite Ebene</a:t>
            </a:r>
          </a:p>
          <a:p>
            <a:pPr marL="539750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Dritte Ebene</a:t>
            </a:r>
          </a:p>
          <a:p>
            <a:pPr marL="7175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</a:pPr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  <a:p>
            <a:pPr lvl="4"/>
            <a:endParaRPr lang="en-U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9E8F5F7-0767-41DB-A7E9-38E2EEF730E1}"/>
              </a:ext>
            </a:extLst>
          </p:cNvPr>
          <p:cNvSpPr>
            <a:spLocks noChangeAspect="1"/>
          </p:cNvSpPr>
          <p:nvPr/>
        </p:nvSpPr>
        <p:spPr>
          <a:xfrm>
            <a:off x="8570473" y="4701166"/>
            <a:ext cx="213389" cy="233831"/>
          </a:xfrm>
          <a:custGeom>
            <a:avLst/>
            <a:gdLst>
              <a:gd name="connsiteX0" fmla="*/ 0 w 3106057"/>
              <a:gd name="connsiteY0" fmla="*/ 711200 h 3403600"/>
              <a:gd name="connsiteX1" fmla="*/ 3106057 w 3106057"/>
              <a:gd name="connsiteY1" fmla="*/ 0 h 3403600"/>
              <a:gd name="connsiteX2" fmla="*/ 3106057 w 3106057"/>
              <a:gd name="connsiteY2" fmla="*/ 3403600 h 3403600"/>
              <a:gd name="connsiteX3" fmla="*/ 449943 w 3106057"/>
              <a:gd name="connsiteY3" fmla="*/ 3222171 h 3403600"/>
              <a:gd name="connsiteX4" fmla="*/ 0 w 3106057"/>
              <a:gd name="connsiteY4" fmla="*/ 711200 h 340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6057" h="3403600">
                <a:moveTo>
                  <a:pt x="0" y="711200"/>
                </a:moveTo>
                <a:lnTo>
                  <a:pt x="3106057" y="0"/>
                </a:lnTo>
                <a:lnTo>
                  <a:pt x="3106057" y="3403600"/>
                </a:lnTo>
                <a:lnTo>
                  <a:pt x="449943" y="3222171"/>
                </a:lnTo>
                <a:lnTo>
                  <a:pt x="0" y="711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C2A0-BCAA-4FD2-BD67-F5225215B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1600" y="4767263"/>
            <a:ext cx="216000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800" spc="-30" baseline="0">
                <a:solidFill>
                  <a:schemeClr val="bg2"/>
                </a:solidFill>
              </a:defRPr>
            </a:lvl1pPr>
          </a:lstStyle>
          <a:p>
            <a:fld id="{7559FC98-AF75-4A00-A03C-DF9FEBF6BCB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" name="Rectangle 11" descr="{&quot;templafy&quot;:{&quot;id&quot;:&quot;132fdc2d-0d58-46db-a0cb-916ce7270cac&quot;}}">
            <a:extLst>
              <a:ext uri="{FF2B5EF4-FFF2-40B4-BE49-F238E27FC236}">
                <a16:creationId xmlns:a16="http://schemas.microsoft.com/office/drawing/2014/main" id="{32CD6D27-B293-4C37-A785-BDB639DCC809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356400" y="4704059"/>
            <a:ext cx="1026000" cy="2124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82702DE-7FC5-499E-AE60-0DC8AAD4A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67953" y="4767262"/>
            <a:ext cx="2004356" cy="184335"/>
          </a:xfrm>
          <a:prstGeom prst="rect">
            <a:avLst/>
          </a:prstGeom>
        </p:spPr>
        <p:txBody>
          <a:bodyPr/>
          <a:lstStyle>
            <a:lvl1pPr algn="ctr">
              <a:defRPr sz="800"/>
            </a:lvl1pPr>
          </a:lstStyle>
          <a:p>
            <a:fld id="{78BEB732-1EAE-4447-B6B5-5E7B232FABE4}" type="datetime6">
              <a:rPr lang="de-CH" smtClean="0"/>
              <a:t>Oktober 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03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8" r:id="rId2"/>
    <p:sldLayoutId id="2147483689" r:id="rId3"/>
    <p:sldLayoutId id="2147483677" r:id="rId4"/>
    <p:sldLayoutId id="2147483663" r:id="rId5"/>
    <p:sldLayoutId id="2147483686" r:id="rId6"/>
    <p:sldLayoutId id="2147483693" r:id="rId7"/>
    <p:sldLayoutId id="2147483662" r:id="rId8"/>
    <p:sldLayoutId id="2147483697" r:id="rId9"/>
    <p:sldLayoutId id="2147483664" r:id="rId10"/>
    <p:sldLayoutId id="2147483694" r:id="rId11"/>
    <p:sldLayoutId id="2147483698" r:id="rId12"/>
    <p:sldLayoutId id="2147483701" r:id="rId13"/>
    <p:sldLayoutId id="2147483702" r:id="rId14"/>
    <p:sldLayoutId id="2147483672" r:id="rId15"/>
    <p:sldLayoutId id="2147483695" r:id="rId16"/>
    <p:sldLayoutId id="2147483699" r:id="rId17"/>
    <p:sldLayoutId id="2147483673" r:id="rId18"/>
    <p:sldLayoutId id="2147483666" r:id="rId19"/>
    <p:sldLayoutId id="2147483696" r:id="rId20"/>
    <p:sldLayoutId id="2147483700" r:id="rId21"/>
    <p:sldLayoutId id="2147483680" r:id="rId22"/>
    <p:sldLayoutId id="2147483678" r:id="rId23"/>
    <p:sldLayoutId id="2147483679" r:id="rId24"/>
    <p:sldLayoutId id="2147483675" r:id="rId25"/>
    <p:sldLayoutId id="2147483683" r:id="rId26"/>
    <p:sldLayoutId id="2147483667" r:id="rId27"/>
    <p:sldLayoutId id="2147483681" r:id="rId28"/>
    <p:sldLayoutId id="2147483703" r:id="rId29"/>
    <p:sldLayoutId id="2147483705" r:id="rId30"/>
    <p:sldLayoutId id="2147483706" r:id="rId31"/>
    <p:sldLayoutId id="2147483707" r:id="rId3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‒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79388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000" indent="-180000" algn="l" defTabSz="6858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10000"/>
        <a:buFont typeface="Arial" panose="020B0604020202020204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3">
          <p15:clr>
            <a:srgbClr val="F26B43"/>
          </p15:clr>
        </p15:guide>
        <p15:guide id="3" pos="226">
          <p15:clr>
            <a:srgbClr val="F26B43"/>
          </p15:clr>
        </p15:guide>
        <p15:guide id="4" pos="5534">
          <p15:clr>
            <a:srgbClr val="F26B43"/>
          </p15:clr>
        </p15:guide>
        <p15:guide id="5" orient="horz" pos="237">
          <p15:clr>
            <a:srgbClr val="F26B43"/>
          </p15:clr>
        </p15:guide>
        <p15:guide id="6" orient="horz" pos="804">
          <p15:clr>
            <a:srgbClr val="F26B43"/>
          </p15:clr>
        </p15:guide>
        <p15:guide id="7" orient="horz" pos="2822">
          <p15:clr>
            <a:srgbClr val="F26B43"/>
          </p15:clr>
        </p15:guide>
        <p15:guide id="8" pos="2823">
          <p15:clr>
            <a:srgbClr val="F26B43"/>
          </p15:clr>
        </p15:guide>
        <p15:guide id="9" pos="2937">
          <p15:clr>
            <a:srgbClr val="F26B43"/>
          </p15:clr>
        </p15:guide>
        <p15:guide id="10" orient="horz" pos="463">
          <p15:clr>
            <a:srgbClr val="F26B43"/>
          </p15:clr>
        </p15:guide>
        <p15:guide id="11" orient="horz" pos="30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howto/sorting.html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docs.python.org/3/tutorial/datastructures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Menschliches Gesicht, Mann, Person, Kleidung enthält.&#10;&#10;Automatisch generierte Beschreibung">
            <a:extLst>
              <a:ext uri="{FF2B5EF4-FFF2-40B4-BE49-F238E27FC236}">
                <a16:creationId xmlns:a16="http://schemas.microsoft.com/office/drawing/2014/main" id="{DEF09B50-CA8D-458B-C081-1DB4D44A4F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4" r="20424"/>
          <a:stretch>
            <a:fillRect/>
          </a:stretch>
        </p:blipFill>
        <p:spPr>
          <a:xfrm>
            <a:off x="5498432" y="0"/>
            <a:ext cx="3645568" cy="51435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4593036-6E9D-3D93-5D45-243399EB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47" y="1074821"/>
            <a:ext cx="3138412" cy="604977"/>
          </a:xfrm>
        </p:spPr>
        <p:txBody>
          <a:bodyPr/>
          <a:lstStyle/>
          <a:p>
            <a:r>
              <a:rPr lang="de-CH" dirty="0" err="1"/>
              <a:t>Today’s</a:t>
            </a:r>
            <a:r>
              <a:rPr lang="de-CH" dirty="0"/>
              <a:t> </a:t>
            </a:r>
            <a:r>
              <a:rPr lang="de-CH" dirty="0" err="1"/>
              <a:t>meme</a:t>
            </a:r>
            <a:r>
              <a:rPr lang="de-CH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2413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6DE5-16C7-46BC-9A07-F2E4099D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F447-A2CB-459E-9001-15E6D0525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function is a block of code that only runs when it is called by its </a:t>
            </a:r>
            <a:r>
              <a:rPr lang="en-US" dirty="0">
                <a:solidFill>
                  <a:schemeClr val="accent3"/>
                </a:solidFill>
              </a:rPr>
              <a:t>function name</a:t>
            </a:r>
          </a:p>
          <a:p>
            <a:r>
              <a:rPr lang="en-US" dirty="0"/>
              <a:t>You can pass data, known as </a:t>
            </a:r>
            <a:r>
              <a:rPr lang="en-US" dirty="0">
                <a:solidFill>
                  <a:schemeClr val="accent4"/>
                </a:solidFill>
              </a:rPr>
              <a:t>parameters</a:t>
            </a:r>
            <a:r>
              <a:rPr lang="en-US" dirty="0"/>
              <a:t>, into a function.</a:t>
            </a:r>
          </a:p>
          <a:p>
            <a:r>
              <a:rPr lang="en-US" dirty="0"/>
              <a:t>A function can </a:t>
            </a:r>
            <a:r>
              <a:rPr lang="en-US" dirty="0">
                <a:solidFill>
                  <a:schemeClr val="accent1"/>
                </a:solidFill>
              </a:rPr>
              <a:t>return data </a:t>
            </a:r>
            <a:r>
              <a:rPr lang="en-US" dirty="0"/>
              <a:t>as a result.</a:t>
            </a:r>
          </a:p>
          <a:p>
            <a:r>
              <a:rPr lang="en-US" dirty="0"/>
              <a:t>Instead of using already defined functions (Python / library), we can define our own:</a:t>
            </a:r>
          </a:p>
          <a:p>
            <a:pPr marL="0" indent="0"/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x = 5</a:t>
            </a:r>
          </a:p>
          <a:p>
            <a:pPr marL="0" indent="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y = 3</a:t>
            </a:r>
          </a:p>
          <a:p>
            <a:pPr marL="0" indent="0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z = x + y + number</a:t>
            </a:r>
          </a:p>
          <a:p>
            <a:pPr marL="0" indent="0"/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z</a:t>
            </a:r>
          </a:p>
          <a:p>
            <a:pPr marL="0" indent="0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   # this is the function call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A542-1E63-473B-A589-121627DC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A4BF-9F52-4648-A04F-CE46871DE89F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BC3CDB-3A9A-9D37-7701-124557927011}"/>
              </a:ext>
            </a:extLst>
          </p:cNvPr>
          <p:cNvSpPr/>
          <p:nvPr/>
        </p:nvSpPr>
        <p:spPr>
          <a:xfrm>
            <a:off x="6180818" y="2510517"/>
            <a:ext cx="2604407" cy="902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b="1" u="sng" dirty="0"/>
              <a:t>Know </a:t>
            </a:r>
            <a:r>
              <a:rPr lang="de-CH" b="1" u="sng" dirty="0" err="1"/>
              <a:t>how</a:t>
            </a:r>
            <a:r>
              <a:rPr lang="de-CH" b="1" u="sng" dirty="0"/>
              <a:t> to </a:t>
            </a:r>
            <a:r>
              <a:rPr lang="de-CH" b="1" u="sng" dirty="0" err="1"/>
              <a:t>define</a:t>
            </a:r>
            <a:r>
              <a:rPr lang="de-CH" b="1" u="sng" dirty="0"/>
              <a:t> and </a:t>
            </a:r>
            <a:r>
              <a:rPr lang="de-CH" b="1" u="sng" dirty="0" err="1"/>
              <a:t>use</a:t>
            </a:r>
            <a:r>
              <a:rPr lang="de-CH" b="1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Default </a:t>
            </a:r>
            <a:r>
              <a:rPr lang="de-CH" dirty="0" err="1"/>
              <a:t>parameters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Keyword </a:t>
            </a:r>
            <a:r>
              <a:rPr lang="de-CH" dirty="0" err="1"/>
              <a:t>arguments</a:t>
            </a: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Argument </a:t>
            </a:r>
            <a:r>
              <a:rPr lang="de-CH" dirty="0" err="1"/>
              <a:t>lists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47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B4C8-C4D9-C688-85AF-1B8358D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Functions</a:t>
            </a:r>
            <a:r>
              <a:rPr lang="de-CH" dirty="0"/>
              <a:t> and Default </a:t>
            </a:r>
            <a:r>
              <a:rPr lang="de-CH" dirty="0" err="1"/>
              <a:t>parameter</a:t>
            </a:r>
            <a:r>
              <a:rPr lang="de-CH" dirty="0"/>
              <a:t> </a:t>
            </a:r>
            <a:r>
              <a:rPr lang="de-CH" dirty="0" err="1"/>
              <a:t>values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B4C37-0301-3C02-9B32-1596E6CC56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CF3799-A348-4201-512C-AE72CD6CBDBC}"/>
              </a:ext>
            </a:extLst>
          </p:cNvPr>
          <p:cNvSpPr txBox="1">
            <a:spLocks/>
          </p:cNvSpPr>
          <p:nvPr/>
        </p:nvSpPr>
        <p:spPr>
          <a:xfrm>
            <a:off x="358775" y="985900"/>
            <a:ext cx="8426449" cy="349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Can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identify</a:t>
            </a:r>
            <a:r>
              <a:rPr lang="de-CH" dirty="0"/>
              <a:t> a </a:t>
            </a:r>
            <a:r>
              <a:rPr lang="de-CH" dirty="0" err="1"/>
              <a:t>function</a:t>
            </a:r>
            <a:r>
              <a:rPr lang="de-CH" dirty="0"/>
              <a:t>? a </a:t>
            </a:r>
            <a:r>
              <a:rPr lang="de-CH" dirty="0" err="1"/>
              <a:t>parameter</a:t>
            </a:r>
            <a:r>
              <a:rPr lang="de-CH" dirty="0"/>
              <a:t>? an </a:t>
            </a:r>
            <a:r>
              <a:rPr lang="de-CH" dirty="0" err="1"/>
              <a:t>argument</a:t>
            </a:r>
            <a:r>
              <a:rPr lang="de-CH" dirty="0"/>
              <a:t>? 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Be </a:t>
            </a:r>
            <a:r>
              <a:rPr lang="de-CH" dirty="0" err="1"/>
              <a:t>aware</a:t>
            </a:r>
            <a:r>
              <a:rPr lang="de-CH" dirty="0"/>
              <a:t>! </a:t>
            </a:r>
            <a:r>
              <a:rPr lang="de-CH" b="1" dirty="0"/>
              <a:t>A </a:t>
            </a:r>
            <a:r>
              <a:rPr lang="de-CH" b="1" dirty="0" err="1"/>
              <a:t>print</a:t>
            </a:r>
            <a:r>
              <a:rPr lang="de-CH" b="1" dirty="0"/>
              <a:t>() </a:t>
            </a:r>
            <a:r>
              <a:rPr lang="de-CH" b="1" dirty="0" err="1"/>
              <a:t>is</a:t>
            </a:r>
            <a:r>
              <a:rPr lang="de-CH" b="1" dirty="0"/>
              <a:t> not a </a:t>
            </a:r>
            <a:r>
              <a:rPr lang="de-CH" b="1" dirty="0" err="1"/>
              <a:t>return</a:t>
            </a:r>
            <a:r>
              <a:rPr lang="de-CH" b="1" dirty="0"/>
              <a:t>!</a:t>
            </a:r>
          </a:p>
          <a:p>
            <a:endParaRPr lang="de-CH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8D2AD4-1B4A-06B2-101F-215F04B8A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6" t="24814" r="34810" b="30914"/>
          <a:stretch/>
        </p:blipFill>
        <p:spPr>
          <a:xfrm>
            <a:off x="358775" y="1738042"/>
            <a:ext cx="4039606" cy="2064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E443FB-7835-02EA-C832-DEC074F58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0" t="31021" r="34557" b="10211"/>
          <a:stretch/>
        </p:blipFill>
        <p:spPr>
          <a:xfrm>
            <a:off x="4745621" y="1749617"/>
            <a:ext cx="4039603" cy="26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6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2CA2-50EE-C871-6D67-9F76FD61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Scope</a:t>
            </a:r>
            <a:r>
              <a:rPr lang="de-CH" dirty="0"/>
              <a:t> / Namespace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27F4A-9A60-C6A2-55E4-BAD0E893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1" y="869780"/>
            <a:ext cx="957263" cy="235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2E2728-E849-D133-3C3D-5C0694AF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0" y="1063408"/>
            <a:ext cx="1571625" cy="10001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A6A429-61A1-9C38-342F-8F0ADF1D3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51" y="2359093"/>
            <a:ext cx="2178844" cy="9072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62FF98-A00E-4F90-A1BD-94AD3B648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26" y="3189765"/>
            <a:ext cx="2171700" cy="15359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3D04D4-454A-5821-D9B2-D34964B8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869" y="869780"/>
            <a:ext cx="957263" cy="2357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DCC16B8-5887-DE83-6255-7A7FD650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639" y="1063408"/>
            <a:ext cx="1571625" cy="10001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0318BF-3D23-F2E7-7493-3061A19B9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639" y="2327355"/>
            <a:ext cx="2178844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6A79EB-25FF-EB78-DC76-9A4727E1C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6639" y="3211196"/>
            <a:ext cx="2135981" cy="15144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B31A7C-3CF8-8A0D-6EA2-B58492C727E7}"/>
              </a:ext>
            </a:extLst>
          </p:cNvPr>
          <p:cNvSpPr txBox="1"/>
          <p:nvPr/>
        </p:nvSpPr>
        <p:spPr>
          <a:xfrm>
            <a:off x="6217707" y="1191820"/>
            <a:ext cx="2579726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13" dirty="0"/>
              <a:t>This </a:t>
            </a:r>
            <a:r>
              <a:rPr lang="de-CH" sz="1013" dirty="0" err="1"/>
              <a:t>is</a:t>
            </a:r>
            <a:r>
              <a:rPr lang="de-CH" sz="1013" dirty="0"/>
              <a:t> </a:t>
            </a:r>
            <a:r>
              <a:rPr lang="de-CH" sz="1013" dirty="0" err="1"/>
              <a:t>the</a:t>
            </a:r>
            <a:r>
              <a:rPr lang="de-CH" sz="1013" dirty="0"/>
              <a:t> </a:t>
            </a:r>
            <a:r>
              <a:rPr lang="de-CH" sz="1013" b="1" dirty="0"/>
              <a:t>global </a:t>
            </a:r>
            <a:r>
              <a:rPr lang="de-CH" sz="1013" b="1" dirty="0" err="1"/>
              <a:t>scope</a:t>
            </a:r>
            <a:r>
              <a:rPr lang="de-CH" sz="1013" dirty="0"/>
              <a:t>.</a:t>
            </a:r>
          </a:p>
          <a:p>
            <a:r>
              <a:rPr lang="de-CH" sz="1013" dirty="0"/>
              <a:t>Variables </a:t>
            </a:r>
            <a:r>
              <a:rPr lang="de-CH" sz="1013" dirty="0" err="1"/>
              <a:t>defined</a:t>
            </a:r>
            <a:r>
              <a:rPr lang="de-CH" sz="1013" dirty="0"/>
              <a:t> </a:t>
            </a:r>
            <a:r>
              <a:rPr lang="de-CH" sz="1013" dirty="0" err="1"/>
              <a:t>here</a:t>
            </a:r>
            <a:r>
              <a:rPr lang="de-CH" sz="1013" dirty="0"/>
              <a:t> </a:t>
            </a:r>
            <a:r>
              <a:rPr lang="de-CH" sz="1013" dirty="0" err="1"/>
              <a:t>can</a:t>
            </a:r>
            <a:r>
              <a:rPr lang="de-CH" sz="1013" dirty="0"/>
              <a:t> </a:t>
            </a:r>
            <a:r>
              <a:rPr lang="de-CH" sz="1013" dirty="0" err="1"/>
              <a:t>be</a:t>
            </a:r>
            <a:r>
              <a:rPr lang="de-CH" sz="1013" dirty="0"/>
              <a:t> </a:t>
            </a:r>
            <a:r>
              <a:rPr lang="de-CH" sz="1013" dirty="0" err="1"/>
              <a:t>accessed</a:t>
            </a:r>
            <a:r>
              <a:rPr lang="de-CH" sz="1013" dirty="0"/>
              <a:t> </a:t>
            </a:r>
            <a:r>
              <a:rPr lang="de-CH" sz="1013" dirty="0" err="1"/>
              <a:t>from</a:t>
            </a:r>
            <a:r>
              <a:rPr lang="de-CH" sz="1013" dirty="0"/>
              <a:t> </a:t>
            </a:r>
            <a:r>
              <a:rPr lang="de-CH" sz="1013" dirty="0" err="1"/>
              <a:t>everywhere</a:t>
            </a:r>
            <a:r>
              <a:rPr lang="de-CH" sz="1013" dirty="0"/>
              <a:t>.</a:t>
            </a:r>
          </a:p>
          <a:p>
            <a:r>
              <a:rPr lang="de-CH" sz="1013" dirty="0"/>
              <a:t>Variables </a:t>
            </a:r>
            <a:r>
              <a:rPr lang="de-CH" sz="1013" dirty="0" err="1"/>
              <a:t>defined</a:t>
            </a:r>
            <a:r>
              <a:rPr lang="de-CH" sz="1013" dirty="0"/>
              <a:t> in a </a:t>
            </a:r>
            <a:r>
              <a:rPr lang="de-CH" sz="1013" dirty="0" err="1"/>
              <a:t>lower</a:t>
            </a:r>
            <a:r>
              <a:rPr lang="de-CH" sz="1013" dirty="0"/>
              <a:t> </a:t>
            </a:r>
            <a:r>
              <a:rPr lang="de-CH" sz="1013" dirty="0" err="1"/>
              <a:t>scope</a:t>
            </a:r>
            <a:r>
              <a:rPr lang="de-CH" sz="1013" dirty="0"/>
              <a:t> (local) </a:t>
            </a:r>
            <a:r>
              <a:rPr lang="de-CH" sz="1013" dirty="0" err="1"/>
              <a:t>can</a:t>
            </a:r>
            <a:r>
              <a:rPr lang="de-CH" sz="1013" dirty="0"/>
              <a:t> not </a:t>
            </a:r>
            <a:r>
              <a:rPr lang="de-CH" sz="1013" dirty="0" err="1"/>
              <a:t>be</a:t>
            </a:r>
            <a:r>
              <a:rPr lang="de-CH" sz="1013" dirty="0"/>
              <a:t> </a:t>
            </a:r>
            <a:r>
              <a:rPr lang="de-CH" sz="1013" dirty="0" err="1"/>
              <a:t>accessed</a:t>
            </a:r>
            <a:r>
              <a:rPr lang="de-CH" sz="1013" dirty="0"/>
              <a:t> </a:t>
            </a:r>
            <a:r>
              <a:rPr lang="de-CH" sz="1013" dirty="0" err="1"/>
              <a:t>from</a:t>
            </a:r>
            <a:r>
              <a:rPr lang="de-CH" sz="1013" dirty="0"/>
              <a:t> </a:t>
            </a:r>
            <a:r>
              <a:rPr lang="de-CH" sz="1013" dirty="0" err="1"/>
              <a:t>here</a:t>
            </a:r>
            <a:r>
              <a:rPr lang="de-CH" sz="1013" dirty="0"/>
              <a:t>.</a:t>
            </a:r>
            <a:endParaRPr lang="en-GB" sz="1013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A0CEA9-6CD7-4E0A-C17E-F9838EBF7026}"/>
              </a:ext>
            </a:extLst>
          </p:cNvPr>
          <p:cNvSpPr txBox="1"/>
          <p:nvPr/>
        </p:nvSpPr>
        <p:spPr>
          <a:xfrm>
            <a:off x="6217707" y="3579700"/>
            <a:ext cx="2615610" cy="102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13" dirty="0"/>
              <a:t>This </a:t>
            </a:r>
            <a:r>
              <a:rPr lang="de-CH" sz="1013" dirty="0" err="1"/>
              <a:t>is</a:t>
            </a:r>
            <a:r>
              <a:rPr lang="de-CH" sz="1013" dirty="0"/>
              <a:t> </a:t>
            </a:r>
            <a:r>
              <a:rPr lang="de-CH" sz="1013" dirty="0" err="1"/>
              <a:t>the</a:t>
            </a:r>
            <a:r>
              <a:rPr lang="de-CH" sz="1013" dirty="0"/>
              <a:t> </a:t>
            </a:r>
            <a:r>
              <a:rPr lang="de-CH" sz="1013" b="1" dirty="0"/>
              <a:t>local </a:t>
            </a:r>
            <a:r>
              <a:rPr lang="de-CH" sz="1013" b="1" dirty="0" err="1"/>
              <a:t>scope</a:t>
            </a:r>
            <a:r>
              <a:rPr lang="de-CH" sz="1013" dirty="0"/>
              <a:t>.</a:t>
            </a:r>
          </a:p>
          <a:p>
            <a:r>
              <a:rPr lang="de-CH" sz="1013" dirty="0"/>
              <a:t>Variables </a:t>
            </a:r>
            <a:r>
              <a:rPr lang="de-CH" sz="1013" dirty="0" err="1"/>
              <a:t>defined</a:t>
            </a:r>
            <a:r>
              <a:rPr lang="de-CH" sz="1013" dirty="0"/>
              <a:t> </a:t>
            </a:r>
            <a:r>
              <a:rPr lang="de-CH" sz="1013" dirty="0" err="1"/>
              <a:t>here</a:t>
            </a:r>
            <a:r>
              <a:rPr lang="de-CH" sz="1013" dirty="0"/>
              <a:t> </a:t>
            </a:r>
            <a:r>
              <a:rPr lang="de-CH" sz="1013" dirty="0" err="1"/>
              <a:t>can</a:t>
            </a:r>
            <a:r>
              <a:rPr lang="de-CH" sz="1013" dirty="0"/>
              <a:t> </a:t>
            </a:r>
            <a:r>
              <a:rPr lang="de-CH" sz="1013" dirty="0" err="1"/>
              <a:t>only</a:t>
            </a:r>
            <a:r>
              <a:rPr lang="de-CH" sz="1013" dirty="0"/>
              <a:t> </a:t>
            </a:r>
            <a:r>
              <a:rPr lang="de-CH" sz="1013" dirty="0" err="1"/>
              <a:t>be</a:t>
            </a:r>
            <a:r>
              <a:rPr lang="de-CH" sz="1013" dirty="0"/>
              <a:t> </a:t>
            </a:r>
            <a:r>
              <a:rPr lang="de-CH" sz="1013" dirty="0" err="1"/>
              <a:t>accessed</a:t>
            </a:r>
            <a:r>
              <a:rPr lang="de-CH" sz="1013" dirty="0"/>
              <a:t> </a:t>
            </a:r>
            <a:r>
              <a:rPr lang="de-CH" sz="1013" dirty="0" err="1"/>
              <a:t>from</a:t>
            </a:r>
            <a:r>
              <a:rPr lang="de-CH" sz="1013" dirty="0"/>
              <a:t> </a:t>
            </a:r>
            <a:r>
              <a:rPr lang="de-CH" sz="1013" dirty="0" err="1"/>
              <a:t>within</a:t>
            </a:r>
            <a:r>
              <a:rPr lang="de-CH" sz="1013" dirty="0"/>
              <a:t>.</a:t>
            </a:r>
            <a:endParaRPr lang="en-GB" sz="1013" dirty="0"/>
          </a:p>
          <a:p>
            <a:r>
              <a:rPr lang="en-GB" sz="1013" dirty="0"/>
              <a:t>Variables defined in a higher scope (global) can also be accessed (</a:t>
            </a:r>
            <a:r>
              <a:rPr lang="en-GB" sz="1013" u="sng" dirty="0"/>
              <a:t>but not changed [except </a:t>
            </a:r>
            <a:r>
              <a:rPr lang="en-GB" sz="1013" b="1" u="sng" dirty="0"/>
              <a:t>global</a:t>
            </a:r>
            <a:r>
              <a:rPr lang="en-GB" sz="1013" u="sng" dirty="0"/>
              <a:t> statement is used]</a:t>
            </a:r>
            <a:r>
              <a:rPr lang="en-GB" sz="1013" dirty="0"/>
              <a:t>) from here.</a:t>
            </a:r>
            <a:endParaRPr lang="de-CH" sz="1013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D35C59-55F7-363A-C9A8-890ADE7B9BA7}"/>
              </a:ext>
            </a:extLst>
          </p:cNvPr>
          <p:cNvSpPr txBox="1"/>
          <p:nvPr/>
        </p:nvSpPr>
        <p:spPr>
          <a:xfrm>
            <a:off x="4229101" y="74263"/>
            <a:ext cx="4831923" cy="5599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13" b="1" u="sng" dirty="0"/>
              <a:t>Note</a:t>
            </a:r>
            <a:r>
              <a:rPr lang="en-GB" sz="1013" b="1" dirty="0"/>
              <a:t>: </a:t>
            </a:r>
            <a:r>
              <a:rPr lang="en-GB" sz="1013" dirty="0"/>
              <a:t>Not everything that is indented (e.g. if/else or loops) creates its own local scope. </a:t>
            </a:r>
          </a:p>
          <a:p>
            <a:r>
              <a:rPr lang="de-CH" sz="1013" b="1" dirty="0"/>
              <a:t>For now </a:t>
            </a:r>
            <a:r>
              <a:rPr lang="de-CH" sz="1013" dirty="0" err="1"/>
              <a:t>it</a:t>
            </a:r>
            <a:r>
              <a:rPr lang="de-CH" sz="1013" dirty="0"/>
              <a:t> </a:t>
            </a:r>
            <a:r>
              <a:rPr lang="de-CH" sz="1013" dirty="0" err="1"/>
              <a:t>is</a:t>
            </a:r>
            <a:r>
              <a:rPr lang="de-CH" sz="1013" dirty="0"/>
              <a:t> </a:t>
            </a:r>
            <a:r>
              <a:rPr lang="de-CH" sz="1013" dirty="0" err="1"/>
              <a:t>sufficient</a:t>
            </a:r>
            <a:r>
              <a:rPr lang="de-CH" sz="1013" dirty="0"/>
              <a:t> to understand that </a:t>
            </a:r>
            <a:r>
              <a:rPr lang="de-CH" sz="1013" u="sng" dirty="0" err="1"/>
              <a:t>each</a:t>
            </a:r>
            <a:r>
              <a:rPr lang="de-CH" sz="1013" u="sng" dirty="0"/>
              <a:t> function</a:t>
            </a:r>
            <a:r>
              <a:rPr lang="de-CH" sz="1013" dirty="0"/>
              <a:t> </a:t>
            </a:r>
            <a:r>
              <a:rPr lang="de-CH" sz="1013" dirty="0" err="1"/>
              <a:t>creates</a:t>
            </a:r>
            <a:r>
              <a:rPr lang="de-CH" sz="1013" dirty="0"/>
              <a:t> </a:t>
            </a:r>
            <a:r>
              <a:rPr lang="de-CH" sz="1013" dirty="0" err="1"/>
              <a:t>its</a:t>
            </a:r>
            <a:r>
              <a:rPr lang="de-CH" sz="1013" dirty="0"/>
              <a:t> own local </a:t>
            </a:r>
            <a:r>
              <a:rPr lang="de-CH" sz="1013" dirty="0" err="1"/>
              <a:t>scope</a:t>
            </a:r>
            <a:r>
              <a:rPr lang="de-CH" sz="1013" dirty="0"/>
              <a:t> which </a:t>
            </a:r>
            <a:r>
              <a:rPr lang="de-CH" sz="1013" dirty="0" err="1"/>
              <a:t>is</a:t>
            </a:r>
            <a:r>
              <a:rPr lang="de-CH" sz="1013" dirty="0"/>
              <a:t> </a:t>
            </a:r>
            <a:r>
              <a:rPr lang="de-CH" sz="1013" dirty="0" err="1"/>
              <a:t>destroyed</a:t>
            </a:r>
            <a:r>
              <a:rPr lang="de-CH" sz="1013" dirty="0"/>
              <a:t> after </a:t>
            </a:r>
            <a:r>
              <a:rPr lang="de-CH" sz="1013" dirty="0" err="1"/>
              <a:t>executing</a:t>
            </a:r>
            <a:r>
              <a:rPr lang="de-CH" sz="1013" dirty="0"/>
              <a:t> </a:t>
            </a:r>
            <a:r>
              <a:rPr lang="de-CH" sz="1013" dirty="0" err="1"/>
              <a:t>the</a:t>
            </a:r>
            <a:r>
              <a:rPr lang="de-CH" sz="1013" dirty="0"/>
              <a:t> function.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09AEC1E-FF05-493B-9B3A-EE5218175A34}"/>
              </a:ext>
            </a:extLst>
          </p:cNvPr>
          <p:cNvSpPr txBox="1">
            <a:spLocks/>
          </p:cNvSpPr>
          <p:nvPr/>
        </p:nvSpPr>
        <p:spPr>
          <a:xfrm>
            <a:off x="8545317" y="4766943"/>
            <a:ext cx="288000" cy="273844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E5FDA4BF-9F52-4648-A04F-CE46871DE89F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7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B4C8-C4D9-C688-85AF-1B8358D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Self-check in 1 </a:t>
            </a:r>
            <a:r>
              <a:rPr lang="de-CH" dirty="0" err="1"/>
              <a:t>slide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B4C37-0301-3C02-9B32-1596E6CC56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0FD41-1301-683E-43E0-9E616A9D4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156" t="15274"/>
          <a:stretch/>
        </p:blipFill>
        <p:spPr>
          <a:xfrm>
            <a:off x="738867" y="817186"/>
            <a:ext cx="7777623" cy="395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1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3E1E-D1BC-ACCA-3229-A4E5D1B3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Strings, Lists and </a:t>
            </a:r>
            <a:r>
              <a:rPr lang="de-CH" dirty="0" err="1"/>
              <a:t>Tuples</a:t>
            </a:r>
            <a:r>
              <a:rPr lang="de-CH" dirty="0"/>
              <a:t> – </a:t>
            </a:r>
            <a:r>
              <a:rPr lang="de-CH" dirty="0" err="1"/>
              <a:t>Similarities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00F98-A9D9-5712-5792-C9458730B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5" y="985900"/>
            <a:ext cx="8426449" cy="3494025"/>
          </a:xfrm>
        </p:spPr>
        <p:txBody>
          <a:bodyPr/>
          <a:lstStyle/>
          <a:p>
            <a:r>
              <a:rPr lang="de-CH" dirty="0"/>
              <a:t>Lists, Strings and </a:t>
            </a:r>
            <a:r>
              <a:rPr lang="de-CH" dirty="0" err="1"/>
              <a:t>Tuples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b="1" dirty="0" err="1"/>
              <a:t>iterables</a:t>
            </a:r>
            <a:r>
              <a:rPr lang="de-CH" dirty="0"/>
              <a:t>! This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</a:p>
          <a:p>
            <a:r>
              <a:rPr lang="de-CH" dirty="0" err="1"/>
              <a:t>element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an </a:t>
            </a:r>
            <a:r>
              <a:rPr lang="de-CH" dirty="0" err="1"/>
              <a:t>iteration</a:t>
            </a:r>
            <a:r>
              <a:rPr lang="de-CH" dirty="0"/>
              <a:t> (i.e. a loop, like </a:t>
            </a:r>
            <a:r>
              <a:rPr lang="en-GB" b="1" dirty="0">
                <a:solidFill>
                  <a:srgbClr val="006600"/>
                </a:solidFill>
              </a:rPr>
              <a:t>for </a:t>
            </a:r>
            <a:r>
              <a:rPr lang="en-GB" dirty="0"/>
              <a:t>or </a:t>
            </a:r>
            <a:r>
              <a:rPr lang="en-GB" b="1" dirty="0">
                <a:solidFill>
                  <a:srgbClr val="006600"/>
                </a:solidFill>
              </a:rPr>
              <a:t>while</a:t>
            </a:r>
            <a:r>
              <a:rPr lang="en-GB" dirty="0"/>
              <a:t>)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EE208-0305-B266-4898-1F029295B6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73776-444F-84CB-4878-6B597B8AC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2" y="3394525"/>
            <a:ext cx="2392887" cy="1386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E667B-67C5-0F2D-1EB1-10793AB3D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3" y="1651518"/>
            <a:ext cx="2392887" cy="388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A43600-6679-C7B8-3D26-C4869EF9F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3" y="2041180"/>
            <a:ext cx="2392887" cy="134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A8F0A-6239-3B92-1082-8C5451009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32" y="684337"/>
            <a:ext cx="2842506" cy="2164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30A6E-DBC8-B905-10B3-B20B1B98A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32" y="2848605"/>
            <a:ext cx="2842506" cy="2194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A8C972-F569-1C49-7FB5-145CABA6B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32" y="455147"/>
            <a:ext cx="2842506" cy="358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C32E45-50D7-9213-4515-4BFFE9C64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36" y="2019617"/>
            <a:ext cx="2141406" cy="10440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4AFA9F-8F7A-D699-E5F7-7A723F97B2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36" y="3418526"/>
            <a:ext cx="2141406" cy="1021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7AC963-9232-E11C-C97C-0716D84F1D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04" y="1686688"/>
            <a:ext cx="1699407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2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B4C8-C4D9-C688-85AF-1B8358D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Strings, Lists and </a:t>
            </a:r>
            <a:r>
              <a:rPr lang="de-CH" dirty="0" err="1"/>
              <a:t>Tuples</a:t>
            </a:r>
            <a:r>
              <a:rPr lang="de-CH" dirty="0"/>
              <a:t> – </a:t>
            </a:r>
            <a:r>
              <a:rPr lang="de-CH" dirty="0" err="1"/>
              <a:t>Differences</a:t>
            </a:r>
            <a:r>
              <a:rPr lang="de-CH" dirty="0"/>
              <a:t> (1)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B4C37-0301-3C02-9B32-1596E6CC56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CF3799-A348-4201-512C-AE72CD6CBDBC}"/>
              </a:ext>
            </a:extLst>
          </p:cNvPr>
          <p:cNvSpPr txBox="1">
            <a:spLocks/>
          </p:cNvSpPr>
          <p:nvPr/>
        </p:nvSpPr>
        <p:spPr>
          <a:xfrm>
            <a:off x="358775" y="985900"/>
            <a:ext cx="8426449" cy="349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dirty="0"/>
              <a:t>We can save any </a:t>
            </a:r>
            <a:r>
              <a:rPr lang="en-GB" b="1" dirty="0"/>
              <a:t>data types </a:t>
            </a:r>
            <a:r>
              <a:rPr lang="en-GB" dirty="0"/>
              <a:t>in lists and tuples, even other lists and tuples. But string only supports characters, int, or float and the last two must be turned into strings first (i.e. inside of quotes)!</a:t>
            </a:r>
          </a:p>
          <a:p>
            <a:endParaRPr lang="de-C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30328-3D81-BBF0-00CF-E7805F425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t="21630" r="52500" b="60148"/>
          <a:stretch/>
        </p:blipFill>
        <p:spPr>
          <a:xfrm>
            <a:off x="464400" y="1595562"/>
            <a:ext cx="3205923" cy="13885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C1380E-626C-329E-F37D-9C45DAEBF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t="42707" r="52500" b="39722"/>
          <a:stretch/>
        </p:blipFill>
        <p:spPr>
          <a:xfrm>
            <a:off x="5473677" y="1579619"/>
            <a:ext cx="3205923" cy="1338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B7813E-4B92-0719-CC7F-5F69D36AB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t="63457" r="52500" b="14738"/>
          <a:stretch/>
        </p:blipFill>
        <p:spPr>
          <a:xfrm>
            <a:off x="3002936" y="3140901"/>
            <a:ext cx="3138125" cy="162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3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B4C8-C4D9-C688-85AF-1B8358D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Strings, Lists and </a:t>
            </a:r>
            <a:r>
              <a:rPr lang="de-CH" dirty="0" err="1"/>
              <a:t>Tuples</a:t>
            </a:r>
            <a:r>
              <a:rPr lang="de-CH" dirty="0"/>
              <a:t> – </a:t>
            </a:r>
            <a:r>
              <a:rPr lang="de-CH" dirty="0" err="1"/>
              <a:t>Differences</a:t>
            </a:r>
            <a:r>
              <a:rPr lang="de-CH" dirty="0"/>
              <a:t> (2)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B4C37-0301-3C02-9B32-1596E6CC56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CF3799-A348-4201-512C-AE72CD6CBDBC}"/>
              </a:ext>
            </a:extLst>
          </p:cNvPr>
          <p:cNvSpPr txBox="1">
            <a:spLocks/>
          </p:cNvSpPr>
          <p:nvPr/>
        </p:nvSpPr>
        <p:spPr>
          <a:xfrm>
            <a:off x="358775" y="985900"/>
            <a:ext cx="8426449" cy="349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dirty="0"/>
              <a:t>Lists are </a:t>
            </a:r>
            <a:r>
              <a:rPr lang="en-GB" b="1" dirty="0"/>
              <a:t>mutable</a:t>
            </a:r>
            <a:r>
              <a:rPr lang="en-GB" dirty="0"/>
              <a:t>, meaning we can change the values of elements by accessing them one at a time. Tuples and strings on the other side are </a:t>
            </a:r>
            <a:r>
              <a:rPr lang="en-GB" b="1" dirty="0"/>
              <a:t>immutable</a:t>
            </a:r>
            <a:r>
              <a:rPr lang="en-GB" dirty="0"/>
              <a:t>, meaning we cannot alter them.</a:t>
            </a:r>
          </a:p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C6CF3-E104-E302-DC9F-A65754A96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8" y="1445033"/>
            <a:ext cx="4061536" cy="22486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EF1CED-2F80-6448-9F00-4FAF66CE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43" y="1481129"/>
            <a:ext cx="4061536" cy="2206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1A3D4B-4F10-464D-667C-8294B3AA0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55" y="3704215"/>
            <a:ext cx="1844200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3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B4C8-C4D9-C688-85AF-1B8358D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Concatenating</a:t>
            </a:r>
            <a:r>
              <a:rPr lang="de-CH" dirty="0"/>
              <a:t> Lists, Strings and </a:t>
            </a:r>
            <a:r>
              <a:rPr lang="de-CH" dirty="0" err="1"/>
              <a:t>Tuples</a:t>
            </a:r>
            <a:r>
              <a:rPr lang="de-CH" dirty="0"/>
              <a:t> 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B4C37-0301-3C02-9B32-1596E6CC56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CF3799-A348-4201-512C-AE72CD6CBDBC}"/>
              </a:ext>
            </a:extLst>
          </p:cNvPr>
          <p:cNvSpPr txBox="1">
            <a:spLocks/>
          </p:cNvSpPr>
          <p:nvPr/>
        </p:nvSpPr>
        <p:spPr>
          <a:xfrm>
            <a:off x="358775" y="985900"/>
            <a:ext cx="8426449" cy="34940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concatenate</a:t>
            </a:r>
            <a:r>
              <a:rPr lang="de-CH" dirty="0"/>
              <a:t> Strings, Lists and </a:t>
            </a:r>
            <a:r>
              <a:rPr lang="de-CH" dirty="0" err="1"/>
              <a:t>Tuples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"+" </a:t>
            </a:r>
            <a:r>
              <a:rPr lang="de-CH" dirty="0" err="1"/>
              <a:t>or</a:t>
            </a:r>
            <a:r>
              <a:rPr lang="de-CH" dirty="0"/>
              <a:t> "+="</a:t>
            </a:r>
          </a:p>
          <a:p>
            <a:r>
              <a:rPr lang="de-CH" dirty="0">
                <a:sym typeface="Wingdings" panose="05000000000000000000" pitchFamily="2" charset="2"/>
              </a:rPr>
              <a:t> For </a:t>
            </a:r>
            <a:r>
              <a:rPr lang="de-CH" b="1" dirty="0" err="1">
                <a:sym typeface="Wingdings" panose="05000000000000000000" pitchFamily="2" charset="2"/>
              </a:rPr>
              <a:t>immutables</a:t>
            </a:r>
            <a:r>
              <a:rPr lang="de-CH" dirty="0">
                <a:sym typeface="Wingdings" panose="05000000000000000000" pitchFamily="2" charset="2"/>
              </a:rPr>
              <a:t> (</a:t>
            </a:r>
            <a:r>
              <a:rPr lang="de-CH" dirty="0" err="1">
                <a:sym typeface="Wingdings" panose="05000000000000000000" pitchFamily="2" charset="2"/>
              </a:rPr>
              <a:t>strings</a:t>
            </a:r>
            <a:r>
              <a:rPr lang="de-CH" dirty="0">
                <a:sym typeface="Wingdings" panose="05000000000000000000" pitchFamily="2" charset="2"/>
              </a:rPr>
              <a:t>, </a:t>
            </a:r>
            <a:r>
              <a:rPr lang="de-CH" dirty="0" err="1">
                <a:sym typeface="Wingdings" panose="05000000000000000000" pitchFamily="2" charset="2"/>
              </a:rPr>
              <a:t>tuples</a:t>
            </a:r>
            <a:r>
              <a:rPr lang="de-CH" dirty="0">
                <a:sym typeface="Wingdings" panose="05000000000000000000" pitchFamily="2" charset="2"/>
              </a:rPr>
              <a:t>) </a:t>
            </a:r>
            <a:r>
              <a:rPr lang="de-CH" dirty="0" err="1">
                <a:sym typeface="Wingdings" panose="05000000000000000000" pitchFamily="2" charset="2"/>
              </a:rPr>
              <a:t>think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/>
              <a:t>"+="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as</a:t>
            </a:r>
            <a:r>
              <a:rPr lang="de-CH" dirty="0">
                <a:sym typeface="Wingdings" panose="05000000000000000000" pitchFamily="2" charset="2"/>
              </a:rPr>
              <a:t> «</a:t>
            </a:r>
            <a:r>
              <a:rPr lang="de-CH" dirty="0" err="1">
                <a:sym typeface="Wingdings" panose="05000000000000000000" pitchFamily="2" charset="2"/>
              </a:rPr>
              <a:t>overwriting</a:t>
            </a:r>
            <a:r>
              <a:rPr lang="de-CH" dirty="0">
                <a:sym typeface="Wingdings" panose="05000000000000000000" pitchFamily="2" charset="2"/>
              </a:rPr>
              <a:t>»</a:t>
            </a:r>
            <a:endParaRPr lang="de-CH" dirty="0"/>
          </a:p>
          <a:p>
            <a:endParaRPr lang="de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6B6E8-2276-D3FB-2931-B73B7167C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8" y="1691578"/>
            <a:ext cx="2248095" cy="2080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FD97E-FBB0-6D20-821D-94B68B8F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73" y="1622128"/>
            <a:ext cx="2232853" cy="2156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F4068-5301-39DF-077B-2D5D555A3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45" y="1668428"/>
            <a:ext cx="224809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5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B4C8-C4D9-C688-85AF-1B8358D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Built</a:t>
            </a:r>
            <a:r>
              <a:rPr lang="de-CH" dirty="0"/>
              <a:t>-in </a:t>
            </a:r>
            <a:r>
              <a:rPr lang="de-CH" dirty="0" err="1"/>
              <a:t>functions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manipulate</a:t>
            </a:r>
            <a:r>
              <a:rPr lang="de-CH" dirty="0"/>
              <a:t> Lists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B4C37-0301-3C02-9B32-1596E6CC56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CF3799-A348-4201-512C-AE72CD6CBDBC}"/>
              </a:ext>
            </a:extLst>
          </p:cNvPr>
          <p:cNvSpPr txBox="1">
            <a:spLocks/>
          </p:cNvSpPr>
          <p:nvPr/>
        </p:nvSpPr>
        <p:spPr>
          <a:xfrm>
            <a:off x="358775" y="985900"/>
            <a:ext cx="8426449" cy="3655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8D7AAA-05F9-294A-F88F-8EDEF362C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4"/>
          <a:stretch/>
        </p:blipFill>
        <p:spPr>
          <a:xfrm>
            <a:off x="3908175" y="1797034"/>
            <a:ext cx="2312438" cy="11354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94FA65-8CA9-4D91-1245-8CC537A69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49" y="3551769"/>
            <a:ext cx="2347163" cy="11049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0B3216-43CF-3C61-B120-1DB170CD2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4" y="1806156"/>
            <a:ext cx="1600339" cy="12955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0040F7-157F-47C6-F292-408C670BE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4" y="3507070"/>
            <a:ext cx="2949196" cy="11583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1F643F-9904-A448-9DC9-155CFB29E01C}"/>
              </a:ext>
            </a:extLst>
          </p:cNvPr>
          <p:cNvSpPr txBox="1"/>
          <p:nvPr/>
        </p:nvSpPr>
        <p:spPr>
          <a:xfrm>
            <a:off x="6557497" y="1515747"/>
            <a:ext cx="2204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A5F2D"/>
                </a:solidFill>
              </a:rPr>
              <a:t>reverse(), sort(), sorted()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AE4FC-2237-5D71-1DF9-320FFD7008B9}"/>
              </a:ext>
            </a:extLst>
          </p:cNvPr>
          <p:cNvSpPr txBox="1"/>
          <p:nvPr/>
        </p:nvSpPr>
        <p:spPr>
          <a:xfrm>
            <a:off x="3908174" y="1528183"/>
            <a:ext cx="16452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A5F2D"/>
                </a:solidFill>
              </a:rPr>
              <a:t>append()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6D30C-40A0-4790-AC07-24038B63190E}"/>
              </a:ext>
            </a:extLst>
          </p:cNvPr>
          <p:cNvSpPr txBox="1"/>
          <p:nvPr/>
        </p:nvSpPr>
        <p:spPr>
          <a:xfrm>
            <a:off x="599893" y="1515508"/>
            <a:ext cx="16452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A5F2D"/>
                </a:solidFill>
              </a:rPr>
              <a:t>extend()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25CD74-A1F1-5A09-1A0C-C664FDCDD7E4}"/>
              </a:ext>
            </a:extLst>
          </p:cNvPr>
          <p:cNvSpPr txBox="1"/>
          <p:nvPr/>
        </p:nvSpPr>
        <p:spPr>
          <a:xfrm>
            <a:off x="3908174" y="3261421"/>
            <a:ext cx="16452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A5F2D"/>
                </a:solidFill>
              </a:rPr>
              <a:t>clear()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A3EAB3-D55F-DCD4-6F4E-8C87A7C7CC20}"/>
              </a:ext>
            </a:extLst>
          </p:cNvPr>
          <p:cNvSpPr txBox="1"/>
          <p:nvPr/>
        </p:nvSpPr>
        <p:spPr>
          <a:xfrm>
            <a:off x="613684" y="3265063"/>
            <a:ext cx="16452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A5F2D"/>
                </a:solidFill>
              </a:rPr>
              <a:t>remove()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1A071-989A-8084-8227-B7BBE38468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15" t="37356" r="59493" b="29339"/>
          <a:stretch/>
        </p:blipFill>
        <p:spPr>
          <a:xfrm>
            <a:off x="6579696" y="1839570"/>
            <a:ext cx="1941260" cy="22461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548F41-1DF6-CABD-445F-BCCDB3379D46}"/>
              </a:ext>
            </a:extLst>
          </p:cNvPr>
          <p:cNvSpPr txBox="1">
            <a:spLocks/>
          </p:cNvSpPr>
          <p:nvPr/>
        </p:nvSpPr>
        <p:spPr>
          <a:xfrm>
            <a:off x="511175" y="985900"/>
            <a:ext cx="8426449" cy="38079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 aware! They can only be used with Lists since they are </a:t>
            </a:r>
            <a:r>
              <a:rPr lang="en-GB" b="1" dirty="0"/>
              <a:t>mutable</a:t>
            </a:r>
            <a:r>
              <a:rPr lang="en-GB" dirty="0"/>
              <a:t>!</a:t>
            </a:r>
          </a:p>
          <a:p>
            <a:r>
              <a:rPr lang="en-GB" dirty="0"/>
              <a:t>Have a look at their documentation: </a:t>
            </a:r>
            <a:r>
              <a:rPr lang="fr-FR" dirty="0">
                <a:hlinkClick r:id="rId7"/>
              </a:rPr>
              <a:t>Data Structures – Documentation</a:t>
            </a:r>
            <a:r>
              <a:rPr lang="fr-FR" dirty="0"/>
              <a:t> 		    </a:t>
            </a:r>
            <a:r>
              <a:rPr lang="en-GB" dirty="0"/>
              <a:t> </a:t>
            </a:r>
            <a:r>
              <a:rPr lang="en-US" dirty="0">
                <a:hlinkClick r:id="rId8"/>
              </a:rPr>
              <a:t>sort() VS sorted()</a:t>
            </a:r>
            <a:r>
              <a:rPr lang="en-GB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5176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2CA2-50EE-C871-6D67-9F76FD61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Pass </a:t>
            </a:r>
            <a:r>
              <a:rPr lang="de-CH" dirty="0" err="1"/>
              <a:t>by</a:t>
            </a:r>
            <a:r>
              <a:rPr lang="de-CH" dirty="0"/>
              <a:t> …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BBD477-9D88-DD33-206F-7C03AFE55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Reference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F02FC4-56A8-D2E3-7F3C-B62A72867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571BEE-2F9E-E532-EBB5-7F7E9360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9" y="1323509"/>
            <a:ext cx="1514475" cy="364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69F98A-D22B-DC66-8D52-3709D8CEC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7" y="2043740"/>
            <a:ext cx="1600200" cy="3071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014C82-1310-BE92-6D59-CF18FC176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265" y="1376476"/>
            <a:ext cx="1022387" cy="622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D13C65-8153-E5B1-9517-990908D90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863" y="2058652"/>
            <a:ext cx="1019789" cy="9023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56D91E-9B56-FB43-C526-AB490789A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69" y="3042621"/>
            <a:ext cx="1614488" cy="2571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B97A9EB-F064-5609-1EA4-DE928CB71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265" y="3020403"/>
            <a:ext cx="1040750" cy="9023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16D88DA-FD9A-C808-D70D-C9E402881A9C}"/>
              </a:ext>
            </a:extLst>
          </p:cNvPr>
          <p:cNvSpPr txBox="1"/>
          <p:nvPr/>
        </p:nvSpPr>
        <p:spPr>
          <a:xfrm>
            <a:off x="609096" y="3922705"/>
            <a:ext cx="3108556" cy="404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013" dirty="0"/>
              <a:t>All </a:t>
            </a:r>
            <a:r>
              <a:rPr lang="de-CH" sz="1013" dirty="0" err="1"/>
              <a:t>single</a:t>
            </a:r>
            <a:r>
              <a:rPr lang="de-CH" sz="1013" dirty="0"/>
              <a:t> </a:t>
            </a:r>
            <a:r>
              <a:rPr lang="de-CH" sz="1013" dirty="0" err="1"/>
              <a:t>values</a:t>
            </a:r>
            <a:r>
              <a:rPr lang="de-CH" sz="1013" dirty="0"/>
              <a:t> (</a:t>
            </a:r>
            <a:r>
              <a:rPr lang="de-CH" sz="1013" dirty="0" err="1"/>
              <a:t>numbers</a:t>
            </a:r>
            <a:r>
              <a:rPr lang="de-CH" sz="1013" dirty="0"/>
              <a:t>, </a:t>
            </a:r>
            <a:r>
              <a:rPr lang="de-CH" sz="1013" dirty="0" err="1"/>
              <a:t>text</a:t>
            </a:r>
            <a:r>
              <a:rPr lang="de-CH" sz="1013" dirty="0"/>
              <a:t>, </a:t>
            </a:r>
            <a:r>
              <a:rPr lang="de-CH" sz="1013" dirty="0" err="1"/>
              <a:t>boolean</a:t>
            </a:r>
            <a:r>
              <a:rPr lang="de-CH" sz="1013" dirty="0"/>
              <a:t>) follow </a:t>
            </a:r>
            <a:r>
              <a:rPr lang="de-CH" sz="1013" dirty="0" err="1"/>
              <a:t>this</a:t>
            </a:r>
            <a:r>
              <a:rPr lang="de-CH" sz="1013" dirty="0"/>
              <a:t> </a:t>
            </a:r>
            <a:r>
              <a:rPr lang="de-CH" sz="1013" dirty="0" err="1"/>
              <a:t>behaviour</a:t>
            </a:r>
            <a:r>
              <a:rPr lang="de-CH" sz="1013" dirty="0"/>
              <a:t>.</a:t>
            </a:r>
            <a:endParaRPr lang="en-GB" sz="1013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50D962-6A17-A6A7-0AB6-BDC7843677F5}"/>
              </a:ext>
            </a:extLst>
          </p:cNvPr>
          <p:cNvSpPr txBox="1"/>
          <p:nvPr/>
        </p:nvSpPr>
        <p:spPr>
          <a:xfrm>
            <a:off x="4621746" y="4499808"/>
            <a:ext cx="3108556" cy="4040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013" dirty="0"/>
              <a:t>Collections </a:t>
            </a:r>
            <a:r>
              <a:rPr lang="de-CH" sz="1013" dirty="0" err="1"/>
              <a:t>usually</a:t>
            </a:r>
            <a:r>
              <a:rPr lang="de-CH" sz="1013" dirty="0"/>
              <a:t> follow </a:t>
            </a:r>
            <a:r>
              <a:rPr lang="de-CH" sz="1013" dirty="0" err="1"/>
              <a:t>this</a:t>
            </a:r>
            <a:r>
              <a:rPr lang="de-CH" sz="1013" dirty="0"/>
              <a:t> </a:t>
            </a:r>
            <a:r>
              <a:rPr lang="de-CH" sz="1013" dirty="0" err="1"/>
              <a:t>behaviour</a:t>
            </a:r>
            <a:r>
              <a:rPr lang="de-CH" sz="1013" dirty="0"/>
              <a:t>. Most </a:t>
            </a:r>
            <a:r>
              <a:rPr lang="de-CH" sz="1013" dirty="0" err="1"/>
              <a:t>important</a:t>
            </a:r>
            <a:r>
              <a:rPr lang="de-CH" sz="1013" dirty="0"/>
              <a:t> </a:t>
            </a:r>
            <a:r>
              <a:rPr lang="de-CH" sz="1013" dirty="0" err="1"/>
              <a:t>here</a:t>
            </a:r>
            <a:r>
              <a:rPr lang="de-CH" sz="1013" dirty="0"/>
              <a:t> </a:t>
            </a:r>
            <a:r>
              <a:rPr lang="de-CH" sz="1013" dirty="0" err="1"/>
              <a:t>are</a:t>
            </a:r>
            <a:r>
              <a:rPr lang="de-CH" sz="1013" dirty="0"/>
              <a:t> </a:t>
            </a:r>
            <a:r>
              <a:rPr lang="de-CH" sz="1013" dirty="0" err="1"/>
              <a:t>lists</a:t>
            </a:r>
            <a:r>
              <a:rPr lang="de-CH" sz="1013" dirty="0"/>
              <a:t>.</a:t>
            </a:r>
            <a:endParaRPr lang="en-GB" sz="1013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25B737D-92A6-BE83-9B58-6146F9B26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2371" y="1243192"/>
            <a:ext cx="2714625" cy="3929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529FEA-B98C-50D3-D8F1-993D460DE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7685" y="1634825"/>
            <a:ext cx="2725632" cy="6814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6D9F93-F884-9AE3-DE13-EF59DE44DD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2371" y="2400877"/>
            <a:ext cx="2700338" cy="3071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F99009-DA93-2632-4759-566A589B5C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1759" y="2379792"/>
            <a:ext cx="2714625" cy="8676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9877C5-982F-F94C-D644-04169A7069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7369" y="3261809"/>
            <a:ext cx="2750344" cy="3143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41A1FE5-4554-48F4-9A36-46482F1885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6500" y="3571500"/>
            <a:ext cx="3037501" cy="885752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E2DE2DB-D097-D670-8828-6EF047FBBBC0}"/>
              </a:ext>
            </a:extLst>
          </p:cNvPr>
          <p:cNvSpPr txBox="1">
            <a:spLocks/>
          </p:cNvSpPr>
          <p:nvPr/>
        </p:nvSpPr>
        <p:spPr>
          <a:xfrm>
            <a:off x="8545317" y="4766943"/>
            <a:ext cx="288000" cy="273844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defPPr>
              <a:defRPr lang="de-DE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E5FDA4BF-9F52-4648-A04F-CE46871DE89F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0D65C1A-0D08-ED9C-8CD6-0313D737D350}"/>
              </a:ext>
            </a:extLst>
          </p:cNvPr>
          <p:cNvSpPr txBox="1">
            <a:spLocks/>
          </p:cNvSpPr>
          <p:nvPr/>
        </p:nvSpPr>
        <p:spPr>
          <a:xfrm>
            <a:off x="356403" y="942275"/>
            <a:ext cx="3868340" cy="61793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b="1" dirty="0"/>
              <a:t>Value</a:t>
            </a:r>
            <a:endParaRPr lang="en-GB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632C0-763D-3CB2-294A-A4831DA46E1E}"/>
              </a:ext>
            </a:extLst>
          </p:cNvPr>
          <p:cNvSpPr txBox="1"/>
          <p:nvPr/>
        </p:nvSpPr>
        <p:spPr>
          <a:xfrm>
            <a:off x="4228805" y="8787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2000" b="1" dirty="0"/>
              <a:t>Reference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49787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D3143055-81F2-4195-A863-909ED77C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15" y="1636541"/>
            <a:ext cx="8132898" cy="1531505"/>
          </a:xfrm>
        </p:spPr>
        <p:txBody>
          <a:bodyPr/>
          <a:lstStyle/>
          <a:p>
            <a:r>
              <a:rPr lang="de-DE" sz="4000" dirty="0" err="1"/>
              <a:t>Fundamentals</a:t>
            </a:r>
            <a:r>
              <a:rPr lang="de-DE" sz="4000" dirty="0"/>
              <a:t> and Methods </a:t>
            </a:r>
            <a:r>
              <a:rPr lang="de-DE" sz="4000" dirty="0" err="1"/>
              <a:t>of</a:t>
            </a:r>
            <a:r>
              <a:rPr lang="de-DE" sz="4000" dirty="0"/>
              <a:t> Computer Science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0C11E479-9B3A-42D2-A07C-80F9E9243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Exercise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59127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B4C8-C4D9-C688-85AF-1B8358D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Vocabulary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keep</a:t>
            </a:r>
            <a:r>
              <a:rPr lang="de-CH" dirty="0"/>
              <a:t> in </a:t>
            </a:r>
            <a:r>
              <a:rPr lang="de-CH" dirty="0" err="1"/>
              <a:t>mind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B4C37-0301-3C02-9B32-1596E6CC56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CF3799-A348-4201-512C-AE72CD6CBDBC}"/>
              </a:ext>
            </a:extLst>
          </p:cNvPr>
          <p:cNvSpPr txBox="1">
            <a:spLocks/>
          </p:cNvSpPr>
          <p:nvPr/>
        </p:nvSpPr>
        <p:spPr>
          <a:xfrm>
            <a:off x="358775" y="985900"/>
            <a:ext cx="8426449" cy="34940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indent="-179705"/>
            <a:r>
              <a:rPr lang="de-CH" b="1" dirty="0"/>
              <a:t>Variable </a:t>
            </a:r>
            <a:r>
              <a:rPr lang="de-CH" dirty="0"/>
              <a:t>=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stored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computer’s</a:t>
            </a:r>
            <a:r>
              <a:rPr lang="de-CH" dirty="0"/>
              <a:t> </a:t>
            </a:r>
            <a:r>
              <a:rPr lang="de-CH" dirty="0" err="1"/>
              <a:t>memory</a:t>
            </a:r>
            <a:r>
              <a:rPr lang="de-CH" dirty="0"/>
              <a:t> </a:t>
            </a:r>
            <a:endParaRPr lang="en-US"/>
          </a:p>
          <a:p>
            <a:pPr marL="179705" indent="-179705"/>
            <a:endParaRPr lang="de-CH" b="1" dirty="0"/>
          </a:p>
          <a:p>
            <a:pPr marL="179705" indent="-179705"/>
            <a:r>
              <a:rPr lang="de-CH" b="1" dirty="0" err="1"/>
              <a:t>Function</a:t>
            </a:r>
            <a:r>
              <a:rPr lang="de-CH" b="1" dirty="0"/>
              <a:t> </a:t>
            </a:r>
            <a:r>
              <a:rPr lang="de-CH" dirty="0"/>
              <a:t>= block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organized</a:t>
            </a:r>
            <a:r>
              <a:rPr lang="de-CH" dirty="0"/>
              <a:t>, </a:t>
            </a:r>
            <a:r>
              <a:rPr lang="de-CH" dirty="0" err="1"/>
              <a:t>reusable</a:t>
            </a:r>
            <a:r>
              <a:rPr lang="de-CH" dirty="0"/>
              <a:t> code 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performs</a:t>
            </a:r>
            <a:r>
              <a:rPr lang="de-CH" dirty="0"/>
              <a:t> a </a:t>
            </a:r>
            <a:r>
              <a:rPr lang="de-CH" dirty="0" err="1"/>
              <a:t>specific</a:t>
            </a:r>
            <a:r>
              <a:rPr lang="de-CH" dirty="0"/>
              <a:t> </a:t>
            </a:r>
            <a:r>
              <a:rPr lang="de-CH" dirty="0" err="1"/>
              <a:t>task</a:t>
            </a:r>
            <a:endParaRPr lang="de-CH" dirty="0"/>
          </a:p>
          <a:p>
            <a:pPr marL="179705" indent="-179705"/>
            <a:endParaRPr lang="de-CH" b="1" dirty="0"/>
          </a:p>
          <a:p>
            <a:pPr marL="179705" indent="-179705"/>
            <a:r>
              <a:rPr lang="de-CH" b="1" dirty="0"/>
              <a:t>Parameter </a:t>
            </a:r>
            <a:r>
              <a:rPr lang="de-CH" dirty="0"/>
              <a:t>= variable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defined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part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definition</a:t>
            </a:r>
            <a:endParaRPr lang="de-CH" dirty="0"/>
          </a:p>
          <a:p>
            <a:pPr marL="179705" indent="-179705"/>
            <a:endParaRPr lang="de-CH" b="1" dirty="0"/>
          </a:p>
          <a:p>
            <a:pPr marL="179705" indent="-179705"/>
            <a:r>
              <a:rPr lang="de-CH" b="1" dirty="0"/>
              <a:t>Argument </a:t>
            </a:r>
            <a:r>
              <a:rPr lang="de-CH" dirty="0"/>
              <a:t>=</a:t>
            </a:r>
            <a:r>
              <a:rPr lang="de-CH" b="1" dirty="0"/>
              <a:t>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passed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called</a:t>
            </a:r>
            <a:endParaRPr lang="de-CH" dirty="0"/>
          </a:p>
          <a:p>
            <a:pPr marL="179705" indent="-179705"/>
            <a:endParaRPr lang="de-CH" b="1" dirty="0"/>
          </a:p>
          <a:p>
            <a:pPr marL="179705" indent="-179705"/>
            <a:r>
              <a:rPr lang="de-CH" b="1" dirty="0"/>
              <a:t>Keyword Argument </a:t>
            </a:r>
            <a:r>
              <a:rPr lang="de-CH" dirty="0"/>
              <a:t>= </a:t>
            </a:r>
            <a:r>
              <a:rPr lang="de-CH" dirty="0" err="1"/>
              <a:t>value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passed</a:t>
            </a:r>
            <a:r>
              <a:rPr lang="de-CH" dirty="0"/>
              <a:t> a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name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matches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</a:t>
            </a:r>
            <a:r>
              <a:rPr lang="de-CH" dirty="0"/>
              <a:t> </a:t>
            </a:r>
            <a:r>
              <a:rPr lang="de-CH" dirty="0" err="1"/>
              <a:t>name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function</a:t>
            </a:r>
            <a:r>
              <a:rPr lang="de-CH" dirty="0"/>
              <a:t> </a:t>
            </a:r>
            <a:r>
              <a:rPr lang="de-CH" dirty="0" err="1"/>
              <a:t>definition</a:t>
            </a:r>
            <a:endParaRPr lang="de-CH" dirty="0"/>
          </a:p>
          <a:p>
            <a:pPr marL="179705" indent="-179705"/>
            <a:endParaRPr lang="de-CH" dirty="0"/>
          </a:p>
          <a:p>
            <a:pPr marL="179705" indent="-179705"/>
            <a:r>
              <a:rPr lang="de-CH" b="1" dirty="0"/>
              <a:t>Iteration</a:t>
            </a:r>
            <a:r>
              <a:rPr lang="de-CH" dirty="0"/>
              <a:t> = "Repetition" in a loop</a:t>
            </a:r>
          </a:p>
          <a:p>
            <a:pPr marL="179705" indent="-179705"/>
            <a:endParaRPr lang="de-CH" b="1" dirty="0"/>
          </a:p>
          <a:p>
            <a:pPr marL="179705" indent="-179705"/>
            <a:r>
              <a:rPr lang="de-CH" b="1" dirty="0" err="1"/>
              <a:t>Iterable</a:t>
            </a:r>
            <a:r>
              <a:rPr lang="de-CH" dirty="0"/>
              <a:t> = "</a:t>
            </a:r>
            <a:r>
              <a:rPr lang="de-CH" dirty="0" err="1"/>
              <a:t>container</a:t>
            </a:r>
            <a:r>
              <a:rPr lang="de-CH" dirty="0"/>
              <a:t>"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store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variable and </a:t>
            </a:r>
            <a:r>
              <a:rPr lang="de-CH" dirty="0" err="1"/>
              <a:t>returns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one</a:t>
            </a:r>
            <a:endParaRPr lang="de-CH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52D6D8-16C7-92B9-EE0B-1EDDB27DD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0" t="50000" r="64051" b="23488"/>
          <a:stretch/>
        </p:blipFill>
        <p:spPr>
          <a:xfrm>
            <a:off x="6638627" y="3213652"/>
            <a:ext cx="1932972" cy="136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1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you have everything you need to start with assignment 3</a:t>
            </a:r>
          </a:p>
        </p:txBody>
      </p:sp>
    </p:spTree>
    <p:extLst>
      <p:ext uri="{BB962C8B-B14F-4D97-AF65-F5344CB8AC3E}">
        <p14:creationId xmlns:p14="http://schemas.microsoft.com/office/powerpoint/2010/main" val="3108777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09CA527-9C4E-4704-9579-AA53445EF1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/>
            <a:r>
              <a:rPr lang="de-DE" dirty="0"/>
              <a:t>David Montani</a:t>
            </a:r>
          </a:p>
          <a:p>
            <a:pPr marL="0" indent="0"/>
            <a:r>
              <a:rPr lang="de-DE" dirty="0"/>
              <a:t>TA FCS</a:t>
            </a:r>
          </a:p>
          <a:p>
            <a:pPr marL="0" indent="0"/>
            <a:r>
              <a:rPr lang="de-DE" b="0" dirty="0"/>
              <a:t>David.montani@student.unisg.ch</a:t>
            </a:r>
          </a:p>
        </p:txBody>
      </p:sp>
    </p:spTree>
    <p:extLst>
      <p:ext uri="{BB962C8B-B14F-4D97-AF65-F5344CB8AC3E}">
        <p14:creationId xmlns:p14="http://schemas.microsoft.com/office/powerpoint/2010/main" val="395013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DB3436-ED48-75F7-EFC8-D81AEA02D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59FC98-AF75-4A00-A03C-DF9FEBF6BCB9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DF72C1-C663-3FA3-FACB-98369A16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Menu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8C104DD-55A5-D5D7-68B1-A81097757D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4" y="1276350"/>
            <a:ext cx="5415949" cy="3203575"/>
          </a:xfrm>
        </p:spPr>
        <p:txBody>
          <a:bodyPr/>
          <a:lstStyle/>
          <a:p>
            <a:r>
              <a:rPr lang="en-US" dirty="0"/>
              <a:t>Discussion of assignment 2 and the respective quiz </a:t>
            </a:r>
          </a:p>
          <a:p>
            <a:r>
              <a:rPr lang="en-US" dirty="0"/>
              <a:t>Brief summary of skills necessary to solve assignment 3</a:t>
            </a:r>
          </a:p>
          <a:p>
            <a:r>
              <a:rPr lang="en-US" dirty="0"/>
              <a:t>Working on assignment 3</a:t>
            </a:r>
          </a:p>
        </p:txBody>
      </p:sp>
    </p:spTree>
    <p:extLst>
      <p:ext uri="{BB962C8B-B14F-4D97-AF65-F5344CB8AC3E}">
        <p14:creationId xmlns:p14="http://schemas.microsoft.com/office/powerpoint/2010/main" val="251747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5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assignment 2 and the respective quiz</a:t>
            </a:r>
          </a:p>
        </p:txBody>
      </p:sp>
    </p:spTree>
    <p:extLst>
      <p:ext uri="{BB962C8B-B14F-4D97-AF65-F5344CB8AC3E}">
        <p14:creationId xmlns:p14="http://schemas.microsoft.com/office/powerpoint/2010/main" val="86090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Assignment 2 &amp; Quiz 2: What the questions were about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/>
              <a:t>print</a:t>
            </a:r>
            <a:r>
              <a:rPr lang="de-DE" b="1" dirty="0"/>
              <a:t> vs. </a:t>
            </a:r>
            <a:r>
              <a:rPr lang="de-DE" b="1" dirty="0" err="1"/>
              <a:t>assignment</a:t>
            </a:r>
            <a:r>
              <a:rPr lang="de-DE" b="1" dirty="0"/>
              <a:t> / </a:t>
            </a:r>
            <a:r>
              <a:rPr lang="de-DE" b="1" dirty="0" err="1"/>
              <a:t>print</a:t>
            </a:r>
            <a:r>
              <a:rPr lang="de-DE" b="1" dirty="0"/>
              <a:t> vs. </a:t>
            </a:r>
            <a:r>
              <a:rPr lang="de-DE" b="1" dirty="0" err="1"/>
              <a:t>return</a:t>
            </a:r>
            <a:endParaRPr lang="de-DE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range</a:t>
            </a:r>
            <a:r>
              <a:rPr lang="de-DE" dirty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-loop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typecasting</a:t>
            </a:r>
            <a:endParaRPr lang="de-DE" dirty="0"/>
          </a:p>
          <a:p>
            <a:pPr marL="0" indent="0">
              <a:lnSpc>
                <a:spcPct val="150000"/>
              </a:lnSpc>
            </a:pPr>
            <a:endParaRPr lang="de-DE" b="1" dirty="0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 dirty="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276350"/>
            <a:ext cx="4213225" cy="3203575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Assignment:</a:t>
            </a:r>
          </a:p>
          <a:p>
            <a:pPr marL="0" indent="0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you don’t see anything, the computer does</a:t>
            </a: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a = "assigned"</a:t>
            </a:r>
          </a:p>
          <a:p>
            <a:pPr marL="0" indent="0"/>
            <a:endParaRPr lang="en-US" sz="1200" i="1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Print:</a:t>
            </a:r>
          </a:p>
          <a:p>
            <a:pPr marL="0" indent="0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you see something, the computer doesn’t</a:t>
            </a: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print("printing")</a:t>
            </a:r>
          </a:p>
          <a:p>
            <a:pPr marL="0" indent="0"/>
            <a:endParaRPr lang="en-US" sz="1200" i="1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i="1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# In a function:</a:t>
            </a: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def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my_func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():</a:t>
            </a: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print("printed")</a:t>
            </a: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   return "returned"</a:t>
            </a: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b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my_func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299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Assignment 2 &amp; Quiz 2: What the questions were about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print</a:t>
            </a:r>
            <a:r>
              <a:rPr lang="de-DE" dirty="0"/>
              <a:t> vs. </a:t>
            </a:r>
            <a:r>
              <a:rPr lang="de-DE" dirty="0" err="1"/>
              <a:t>assignment</a:t>
            </a:r>
            <a:r>
              <a:rPr lang="de-DE" dirty="0"/>
              <a:t> / </a:t>
            </a:r>
            <a:r>
              <a:rPr lang="de-DE" dirty="0" err="1"/>
              <a:t>print</a:t>
            </a:r>
            <a:r>
              <a:rPr lang="de-DE" dirty="0"/>
              <a:t> vs. </a:t>
            </a:r>
            <a:r>
              <a:rPr lang="de-DE" dirty="0" err="1"/>
              <a:t>return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/>
              <a:t>range</a:t>
            </a:r>
            <a:r>
              <a:rPr lang="de-DE" b="1" dirty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-loop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typecasting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 dirty="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202476"/>
            <a:ext cx="4213225" cy="3418510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range(stop)			# (0, x, 1)</a:t>
            </a: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range(start, stop)		# (x, y, 1)</a:t>
            </a: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range(start, stop, step)	# (x, y, z)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9574A6-BE3D-98E0-BAA5-624301AB4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9" b="65925"/>
          <a:stretch/>
        </p:blipFill>
        <p:spPr>
          <a:xfrm>
            <a:off x="4617586" y="1760917"/>
            <a:ext cx="4140000" cy="80234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A95D70-1D49-1E10-7C92-8B33DF95D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47"/>
          <a:stretch/>
        </p:blipFill>
        <p:spPr>
          <a:xfrm>
            <a:off x="4608612" y="2638564"/>
            <a:ext cx="4140000" cy="13024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2F412B-298A-BF17-A1B2-7B56C826B5F2}"/>
              </a:ext>
            </a:extLst>
          </p:cNvPr>
          <p:cNvSpPr/>
          <p:nvPr/>
        </p:nvSpPr>
        <p:spPr>
          <a:xfrm>
            <a:off x="4606372" y="1251641"/>
            <a:ext cx="4142240" cy="424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range</a:t>
            </a:r>
            <a:r>
              <a:rPr lang="de-CH" dirty="0"/>
              <a:t>() </a:t>
            </a:r>
            <a:r>
              <a:rPr lang="de-CH" dirty="0" err="1"/>
              <a:t>creates</a:t>
            </a:r>
            <a:r>
              <a:rPr lang="de-CH" dirty="0"/>
              <a:t> an </a:t>
            </a:r>
            <a:r>
              <a:rPr lang="de-CH" dirty="0" err="1"/>
              <a:t>iterable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think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about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it</a:t>
            </a:r>
            <a:r>
              <a:rPr lang="de-CH" dirty="0">
                <a:sym typeface="Wingdings" panose="05000000000000000000" pitchFamily="2" charset="2"/>
              </a:rPr>
              <a:t> like a </a:t>
            </a:r>
            <a:r>
              <a:rPr lang="de-CH" dirty="0" err="1">
                <a:sym typeface="Wingdings" panose="05000000000000000000" pitchFamily="2" charset="2"/>
              </a:rPr>
              <a:t>list</a:t>
            </a:r>
            <a:r>
              <a:rPr lang="de-CH" dirty="0">
                <a:sym typeface="Wingdings" panose="05000000000000000000" pitchFamily="2" charset="2"/>
              </a:rPr>
              <a:t> of </a:t>
            </a:r>
            <a:r>
              <a:rPr lang="de-CH" dirty="0" err="1">
                <a:sym typeface="Wingdings" panose="05000000000000000000" pitchFamily="2" charset="2"/>
              </a:rPr>
              <a:t>numbers</a:t>
            </a:r>
            <a:r>
              <a:rPr lang="de-CH" dirty="0">
                <a:sym typeface="Wingdings" panose="05000000000000000000" pitchFamily="2" charset="2"/>
              </a:rPr>
              <a:t> (but </a:t>
            </a:r>
            <a:r>
              <a:rPr lang="de-CH" dirty="0" err="1">
                <a:sym typeface="Wingdings" panose="05000000000000000000" pitchFamily="2" charset="2"/>
              </a:rPr>
              <a:t>it’s</a:t>
            </a:r>
            <a:r>
              <a:rPr lang="de-CH" dirty="0">
                <a:sym typeface="Wingdings" panose="05000000000000000000" pitchFamily="2" charset="2"/>
              </a:rPr>
              <a:t> not really </a:t>
            </a:r>
            <a:r>
              <a:rPr lang="de-CH" dirty="0" err="1">
                <a:sym typeface="Wingdings" panose="05000000000000000000" pitchFamily="2" charset="2"/>
              </a:rPr>
              <a:t>list</a:t>
            </a:r>
            <a:r>
              <a:rPr lang="de-CH" dirty="0">
                <a:sym typeface="Wingdings" panose="05000000000000000000" pitchFamily="2" charset="2"/>
              </a:rPr>
              <a:t> type)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60135C-F0D4-7C29-7716-A0FA386A3A4D}"/>
              </a:ext>
            </a:extLst>
          </p:cNvPr>
          <p:cNvSpPr/>
          <p:nvPr/>
        </p:nvSpPr>
        <p:spPr>
          <a:xfrm>
            <a:off x="5622925" y="746995"/>
            <a:ext cx="3125687" cy="424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print</a:t>
            </a:r>
            <a:r>
              <a:rPr lang="de-CH" dirty="0"/>
              <a:t>(</a:t>
            </a:r>
            <a:r>
              <a:rPr lang="de-CH" dirty="0" err="1"/>
              <a:t>range</a:t>
            </a:r>
            <a:r>
              <a:rPr lang="de-CH" dirty="0"/>
              <a:t>(10), type(</a:t>
            </a:r>
            <a:r>
              <a:rPr lang="de-CH" dirty="0" err="1"/>
              <a:t>range</a:t>
            </a:r>
            <a:r>
              <a:rPr lang="de-CH" dirty="0"/>
              <a:t>(10)))</a:t>
            </a:r>
          </a:p>
          <a:p>
            <a:pPr algn="ctr"/>
            <a:r>
              <a:rPr lang="de-CH" dirty="0" err="1"/>
              <a:t>print</a:t>
            </a:r>
            <a:r>
              <a:rPr lang="de-CH" dirty="0"/>
              <a:t>(</a:t>
            </a:r>
            <a:r>
              <a:rPr lang="de-CH" dirty="0" err="1"/>
              <a:t>list</a:t>
            </a:r>
            <a:r>
              <a:rPr lang="de-CH" dirty="0"/>
              <a:t>(</a:t>
            </a:r>
            <a:r>
              <a:rPr lang="de-CH" dirty="0" err="1"/>
              <a:t>range</a:t>
            </a:r>
            <a:r>
              <a:rPr lang="de-CH" dirty="0"/>
              <a:t>(10)), type(</a:t>
            </a:r>
            <a:r>
              <a:rPr lang="de-CH" dirty="0" err="1"/>
              <a:t>list</a:t>
            </a:r>
            <a:r>
              <a:rPr lang="de-CH" dirty="0"/>
              <a:t>(</a:t>
            </a:r>
            <a:r>
              <a:rPr lang="de-CH" dirty="0" err="1"/>
              <a:t>range</a:t>
            </a:r>
            <a:r>
              <a:rPr lang="de-CH" dirty="0"/>
              <a:t>(10))))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659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Assignment 2 &amp; Quiz 2: What the questions were about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print</a:t>
            </a:r>
            <a:r>
              <a:rPr lang="de-DE" dirty="0"/>
              <a:t> vs. </a:t>
            </a:r>
            <a:r>
              <a:rPr lang="de-DE" dirty="0" err="1"/>
              <a:t>assignment</a:t>
            </a:r>
            <a:r>
              <a:rPr lang="de-DE" dirty="0"/>
              <a:t> / </a:t>
            </a:r>
            <a:r>
              <a:rPr lang="de-DE" dirty="0" err="1"/>
              <a:t>print</a:t>
            </a:r>
            <a:r>
              <a:rPr lang="de-DE" dirty="0"/>
              <a:t> vs. </a:t>
            </a:r>
            <a:r>
              <a:rPr lang="de-DE" dirty="0" err="1"/>
              <a:t>return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range</a:t>
            </a:r>
            <a:r>
              <a:rPr lang="de-DE" dirty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/>
              <a:t>for</a:t>
            </a:r>
            <a:r>
              <a:rPr lang="de-DE" b="1" dirty="0"/>
              <a:t>-loop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typecasting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 dirty="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202476"/>
            <a:ext cx="4213225" cy="3418510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everything in for-loop is overwritten in</a:t>
            </a:r>
          </a:p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each iteration 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define variable before</a:t>
            </a:r>
            <a:endParaRPr lang="en-US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algn="l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in each iteration the next value from the</a:t>
            </a:r>
          </a:p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is assigned to the variable:</a:t>
            </a:r>
          </a:p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#1 variable = 0, #2 variable = 1, ...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variable in range(10):</a:t>
            </a:r>
          </a:p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# then the indented code is executed</a:t>
            </a:r>
          </a:p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# for each iteration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+= variable</a:t>
            </a:r>
          </a:p>
          <a:p>
            <a:pPr algn="l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Optional, if we want to see it</a:t>
            </a:r>
          </a:p>
          <a:p>
            <a:pPr marL="0" indent="0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sum_numbers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7FDFEF-D857-3216-B267-2724F055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0" y="2865891"/>
            <a:ext cx="3994396" cy="215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A47CA8-CBBA-02A6-669F-A762928D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2" y="3252782"/>
            <a:ext cx="2670789" cy="85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5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1F6EC9-ECF3-006B-D232-CFD08585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Assignment 2 &amp; Quiz 2: What the questions were about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16C-9A9D-4995-BD64-AA815FD606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5FDA4BF-9F52-4648-A04F-CE46871DE89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EB712D-88FF-652F-AD07-EBE500FC8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776" y="1276349"/>
            <a:ext cx="4122738" cy="32035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print</a:t>
            </a:r>
            <a:r>
              <a:rPr lang="de-DE" dirty="0"/>
              <a:t> vs. </a:t>
            </a:r>
            <a:r>
              <a:rPr lang="de-DE" dirty="0" err="1"/>
              <a:t>assignment</a:t>
            </a:r>
            <a:r>
              <a:rPr lang="de-DE" dirty="0"/>
              <a:t> / </a:t>
            </a:r>
            <a:r>
              <a:rPr lang="de-DE" dirty="0" err="1"/>
              <a:t>print</a:t>
            </a:r>
            <a:r>
              <a:rPr lang="de-DE" dirty="0"/>
              <a:t> vs. </a:t>
            </a:r>
            <a:r>
              <a:rPr lang="de-DE" dirty="0" err="1"/>
              <a:t>return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range</a:t>
            </a:r>
            <a:r>
              <a:rPr lang="de-DE" dirty="0"/>
              <a:t>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-loop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/>
              <a:t>typecasting</a:t>
            </a:r>
            <a:endParaRPr lang="de-DE" b="1" dirty="0"/>
          </a:p>
        </p:txBody>
      </p:sp>
      <p:sp>
        <p:nvSpPr>
          <p:cNvPr id="5" name="Inhaltsplatzhalter 5">
            <a:extLst>
              <a:ext uri="{FF2B5EF4-FFF2-40B4-BE49-F238E27FC236}">
                <a16:creationId xmlns:a16="http://schemas.microsoft.com/office/drawing/2014/main" id="{60B48172-F822-F4B2-BC65-750C4214462F}"/>
              </a:ext>
            </a:extLst>
          </p:cNvPr>
          <p:cNvSpPr txBox="1">
            <a:spLocks/>
          </p:cNvSpPr>
          <p:nvPr/>
        </p:nvSpPr>
        <p:spPr>
          <a:xfrm>
            <a:off x="4662488" y="1426957"/>
            <a:ext cx="4122737" cy="29023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108000" tIns="108000" rIns="108000" bIns="108000" rtlCol="0">
            <a:normAutofit/>
          </a:bodyPr>
          <a:lstStyle>
            <a:lvl1pPr marL="18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60000" indent="-180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10000"/>
              <a:buFont typeface="Arial" panose="020B0604020202020204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 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print(‘Hello’, ‘World’)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Hello World 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x = 5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y = 6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print(x + y)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11</a:t>
            </a:r>
          </a:p>
          <a:p>
            <a:pPr marL="0" indent="0"/>
            <a:endParaRPr lang="en-US" sz="120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print(‘The result of x + y is’, x + y)</a:t>
            </a:r>
          </a:p>
          <a:p>
            <a:pPr marL="0" indent="0"/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The result of x + y is 11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200" dirty="0"/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59B53215-B6F1-5EC0-B1AC-A12EE896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202476"/>
            <a:ext cx="4213225" cy="3418510"/>
          </a:xfrm>
          <a:solidFill>
            <a:schemeClr val="bg1">
              <a:lumMod val="95000"/>
            </a:schemeClr>
          </a:solidFill>
        </p:spPr>
        <p:txBody>
          <a:bodyPr lIns="108000" tIns="108000" rIns="108000" bIns="108000" anchor="t">
            <a:normAutofit/>
          </a:bodyPr>
          <a:lstStyle/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range creates an iterator of INTEGERS</a:t>
            </a:r>
          </a:p>
          <a:p>
            <a:pPr algn="l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variable in range(10):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+= variable</a:t>
            </a:r>
          </a:p>
          <a:p>
            <a:pPr algn="l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if we want to treat it as STRINGS</a:t>
            </a:r>
          </a:p>
          <a:p>
            <a:pPr algn="l"/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""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variable in range(10):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seq_numbers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+= str(variable)</a:t>
            </a:r>
          </a:p>
          <a:p>
            <a:pPr algn="l"/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complicated example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= ""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 num in range(100, 300, 17):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b = 0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char in str(num):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b += int(char)</a:t>
            </a:r>
          </a:p>
          <a:p>
            <a:pPr algn="l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a += str(b)</a:t>
            </a:r>
          </a:p>
          <a:p>
            <a:pPr algn="l"/>
            <a:endParaRPr lang="en-US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E062A-FBEF-FDC1-1847-0E1CE2FC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812593"/>
            <a:ext cx="1416957" cy="653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D5AFB-FD36-2872-A239-27132A0B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3544313"/>
            <a:ext cx="4003512" cy="911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CED76-4AAC-3E98-69DA-F7B6B473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959" y="2428341"/>
            <a:ext cx="2467328" cy="10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256A2-67B2-CA01-7417-6A9C17C6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summary of skills necessary to solve assignment 3</a:t>
            </a:r>
          </a:p>
        </p:txBody>
      </p:sp>
    </p:spTree>
    <p:extLst>
      <p:ext uri="{BB962C8B-B14F-4D97-AF65-F5344CB8AC3E}">
        <p14:creationId xmlns:p14="http://schemas.microsoft.com/office/powerpoint/2010/main" val="17007665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CS_Theme">
  <a:themeElements>
    <a:clrScheme name="uni stgallen Colors">
      <a:dk1>
        <a:sysClr val="windowText" lastClr="000000"/>
      </a:dk1>
      <a:lt1>
        <a:sysClr val="window" lastClr="FFFFFF"/>
      </a:lt1>
      <a:dk2>
        <a:srgbClr val="0A5F2D"/>
      </a:dk2>
      <a:lt2>
        <a:srgbClr val="FFFFFF"/>
      </a:lt2>
      <a:accent1>
        <a:srgbClr val="00802F"/>
      </a:accent1>
      <a:accent2>
        <a:srgbClr val="E1D7C3"/>
      </a:accent2>
      <a:accent3>
        <a:srgbClr val="EB6969"/>
      </a:accent3>
      <a:accent4>
        <a:srgbClr val="73A5AF"/>
      </a:accent4>
      <a:accent5>
        <a:srgbClr val="FFF04B"/>
      </a:accent5>
      <a:accent6>
        <a:srgbClr val="0A5F2D"/>
      </a:accent6>
      <a:hlink>
        <a:srgbClr val="00802F"/>
      </a:hlink>
      <a:folHlink>
        <a:srgbClr val="0A5F2D"/>
      </a:folHlink>
    </a:clrScheme>
    <a:fontScheme name="uni stgallen Font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S_Theme" id="{14AC96C4-A653-419B-9F98-BCEAB59CA431}" vid="{36A816B0-F4C2-482D-BABA-E7D145EB4E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17C11-67CF-41FA-9001-5446285FBB5A}">
  <we:reference id="0978a9cb-a548-4218-ab38-75ef22e0bf01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c96929-7643-4924-91c0-9b0ff054556d" xsi:nil="true"/>
    <lcf76f155ced4ddcb4097134ff3c332f xmlns="180db94c-82de-4c89-acb5-d41e1b03bac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A3AC0B29D543742836C64EC22DE252D" ma:contentTypeVersion="10" ma:contentTypeDescription="Ein neues Dokument erstellen." ma:contentTypeScope="" ma:versionID="ec9100cfa9a0c60547e8efcdc404cd7d">
  <xsd:schema xmlns:xsd="http://www.w3.org/2001/XMLSchema" xmlns:xs="http://www.w3.org/2001/XMLSchema" xmlns:p="http://schemas.microsoft.com/office/2006/metadata/properties" xmlns:ns2="180db94c-82de-4c89-acb5-d41e1b03bacc" xmlns:ns3="5dc96929-7643-4924-91c0-9b0ff054556d" targetNamespace="http://schemas.microsoft.com/office/2006/metadata/properties" ma:root="true" ma:fieldsID="09315e31f5bd8324c08b8121df1eed69" ns2:_="" ns3:_="">
    <xsd:import namespace="180db94c-82de-4c89-acb5-d41e1b03bacc"/>
    <xsd:import namespace="5dc96929-7643-4924-91c0-9b0ff05455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db94c-82de-4c89-acb5-d41e1b03b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e6e639ec-35b1-4635-902a-5d54595023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96929-7643-4924-91c0-9b0ff054556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537732f-bc61-4787-ba39-90e4ba434c8f}" ma:internalName="TaxCatchAll" ma:showField="CatchAllData" ma:web="5dc96929-7643-4924-91c0-9b0ff05455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06C3C9-FB59-4473-BC1F-8644C613D910}">
  <ds:schemaRefs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180db94c-82de-4c89-acb5-d41e1b03bacc"/>
    <ds:schemaRef ds:uri="http://schemas.openxmlformats.org/package/2006/metadata/core-properties"/>
    <ds:schemaRef ds:uri="5dc96929-7643-4924-91c0-9b0ff054556d"/>
    <ds:schemaRef ds:uri="http://schemas.microsoft.com/office/2006/metadata/properties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EC0B2F9-E047-4156-AB80-D8532EFA5A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0db94c-82de-4c89-acb5-d41e1b03bacc"/>
    <ds:schemaRef ds:uri="5dc96929-7643-4924-91c0-9b0ff05455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AAF511-705D-4D22-B307-3E69187406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SCS_Theme</Template>
  <TotalTime>0</TotalTime>
  <Words>1369</Words>
  <Application>Microsoft Office PowerPoint</Application>
  <PresentationFormat>Bildschirmpräsentation (16:9)</PresentationFormat>
  <Paragraphs>254</Paragraphs>
  <Slides>22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1" baseType="lpstr">
      <vt:lpstr>Arial</vt:lpstr>
      <vt:lpstr>Calibri</vt:lpstr>
      <vt:lpstr>Courier New</vt:lpstr>
      <vt:lpstr>Gill Alt One MT Light</vt:lpstr>
      <vt:lpstr>Gill Sans Nova</vt:lpstr>
      <vt:lpstr>Gill Sans Nova Light</vt:lpstr>
      <vt:lpstr>Wingdings</vt:lpstr>
      <vt:lpstr>SCS_Theme</vt:lpstr>
      <vt:lpstr>think-cell Slide</vt:lpstr>
      <vt:lpstr>Today’s meme:</vt:lpstr>
      <vt:lpstr>Fundamentals and Methods of Computer Science</vt:lpstr>
      <vt:lpstr>Today’s Menu</vt:lpstr>
      <vt:lpstr>Discussion of assignment 2 and the respective quiz</vt:lpstr>
      <vt:lpstr>Assignment 2 &amp; Quiz 2: What the questions were about</vt:lpstr>
      <vt:lpstr>Assignment 2 &amp; Quiz 2: What the questions were about</vt:lpstr>
      <vt:lpstr>Assignment 2 &amp; Quiz 2: What the questions were about</vt:lpstr>
      <vt:lpstr>Assignment 2 &amp; Quiz 2: What the questions were about</vt:lpstr>
      <vt:lpstr>Brief summary of skills necessary to solve assignment 3</vt:lpstr>
      <vt:lpstr>Functions</vt:lpstr>
      <vt:lpstr>Functions and Default parameter values</vt:lpstr>
      <vt:lpstr>Scope / Namespace</vt:lpstr>
      <vt:lpstr>Self-check in 1 slide</vt:lpstr>
      <vt:lpstr>Strings, Lists and Tuples – Similarities</vt:lpstr>
      <vt:lpstr>Strings, Lists and Tuples – Differences (1) </vt:lpstr>
      <vt:lpstr>Strings, Lists and Tuples – Differences (2) </vt:lpstr>
      <vt:lpstr>Concatenating Lists, Strings and Tuples </vt:lpstr>
      <vt:lpstr>Built-in functions to manipulate Lists</vt:lpstr>
      <vt:lpstr>Pass by …</vt:lpstr>
      <vt:lpstr>Vocabulary to keep in mind</vt:lpstr>
      <vt:lpstr>Now you have everything you need to start with assignment 3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and Methods of  Computer Science</dc:title>
  <dc:creator>Stephan Aier</dc:creator>
  <cp:lastModifiedBy>Montani, David</cp:lastModifiedBy>
  <cp:revision>17</cp:revision>
  <dcterms:created xsi:type="dcterms:W3CDTF">2022-09-12T10:36:05Z</dcterms:created>
  <dcterms:modified xsi:type="dcterms:W3CDTF">2023-10-06T09:36:26Z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0x010100BA3AC0B29D543742836C64EC22DE252D</vt:lpwstr>
  </property>
  <property fmtid="{D5CDD505-2E9C-101B-9397-08002B2CF9AE}" pid="3" name="MediaServiceImageTags">
    <vt:lpwstr/>
  </property>
</Properties>
</file>